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60" r:id="rId4"/>
    <p:sldId id="258" r:id="rId5"/>
    <p:sldId id="259" r:id="rId6"/>
    <p:sldId id="270" r:id="rId7"/>
    <p:sldId id="272" r:id="rId8"/>
    <p:sldId id="263" r:id="rId9"/>
    <p:sldId id="264" r:id="rId10"/>
    <p:sldId id="271" r:id="rId11"/>
    <p:sldId id="269" r:id="rId12"/>
    <p:sldId id="274" r:id="rId13"/>
    <p:sldId id="265" r:id="rId14"/>
    <p:sldId id="275" r:id="rId15"/>
    <p:sldId id="266" r:id="rId16"/>
    <p:sldId id="267" r:id="rId17"/>
    <p:sldId id="261" r:id="rId18"/>
    <p:sldId id="273" r:id="rId19"/>
    <p:sldId id="262" r:id="rId2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frameSlides="1"/>
  <p:clrMru>
    <a:srgbClr val="002AC0"/>
    <a:srgbClr val="008F42"/>
    <a:srgbClr val="00E292"/>
    <a:srgbClr val="CE0026"/>
    <a:srgbClr val="5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25"/>
    <p:restoredTop sz="94674"/>
  </p:normalViewPr>
  <p:slideViewPr>
    <p:cSldViewPr snapToGrid="0">
      <p:cViewPr>
        <p:scale>
          <a:sx n="120" d="100"/>
          <a:sy n="120" d="100"/>
        </p:scale>
        <p:origin x="1600" y="2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7AF53E-A124-0245-94C9-A286BA6BC527}" type="datetimeFigureOut">
              <a:rPr lang="en-US" smtClean="0"/>
              <a:t>7/27/17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10527D-D95D-D145-B144-95A1D4D09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4168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10527D-D95D-D145-B144-95A1D4D09B9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498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13C</a:t>
            </a:r>
            <a:r>
              <a:rPr lang="en-US" baseline="0" dirty="0" smtClean="0"/>
              <a:t> </a:t>
            </a:r>
            <a:r>
              <a:rPr lang="mr-IN" baseline="0" dirty="0" smtClean="0"/>
              <a:t>–</a:t>
            </a:r>
            <a:r>
              <a:rPr lang="en-US" baseline="0" dirty="0" smtClean="0"/>
              <a:t> main</a:t>
            </a:r>
          </a:p>
          <a:p>
            <a:r>
              <a:rPr lang="en-US" baseline="0" dirty="0" smtClean="0"/>
              <a:t>22Ne </a:t>
            </a:r>
            <a:r>
              <a:rPr lang="mr-IN" baseline="0" dirty="0" smtClean="0"/>
              <a:t>–</a:t>
            </a:r>
            <a:r>
              <a:rPr lang="en-US" baseline="0" dirty="0" smtClean="0"/>
              <a:t> “weak”</a:t>
            </a:r>
          </a:p>
          <a:p>
            <a:r>
              <a:rPr lang="en-US" baseline="0" dirty="0" smtClean="0"/>
              <a:t>Expand legend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10527D-D95D-D145-B144-95A1D4D09B9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2691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10527D-D95D-D145-B144-95A1D4D09B9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3272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Relationship Id="rId3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2" name="Picture 1" descr="RU_SHIELD_SIG_ST_PMS186_100K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0" y="300803"/>
            <a:ext cx="4305300" cy="12779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666" y="300803"/>
            <a:ext cx="2477534" cy="1277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8575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E23BF7-9F5A-9E42-B502-689AC6A1E5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987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448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448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FA2D79-D5B9-9E44-BC26-5C4012EF6E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527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4220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6783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386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386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66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0497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CC725B-9C86-6E43-AAF9-1A329DDB23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4285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9A03EE-8AFD-D547-9E71-0BD0BE6F93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547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1F1C61-654F-EF4C-B7CF-635108DFC6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9789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A5825F-7512-8045-B403-CF218AA201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58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emf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09600"/>
            <a:ext cx="8229600" cy="8080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4000"/>
            <a:ext cx="8229600" cy="45339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457200" y="6248400"/>
            <a:ext cx="263324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r>
              <a:rPr lang="en-US" sz="1400" dirty="0" smtClean="0">
                <a:solidFill>
                  <a:srgbClr val="5F5F5F"/>
                </a:solidFill>
              </a:rPr>
              <a:t>Chad Ummel</a:t>
            </a:r>
            <a:r>
              <a:rPr lang="en-US" sz="1400" baseline="0" dirty="0" smtClean="0">
                <a:solidFill>
                  <a:srgbClr val="5F5F5F"/>
                </a:solidFill>
              </a:rPr>
              <a:t>	</a:t>
            </a:r>
            <a:fld id="{D372DA9D-618A-5A45-8212-593C713F6AD6}" type="datetime1">
              <a:rPr lang="en-US" sz="1400" smtClean="0">
                <a:solidFill>
                  <a:srgbClr val="5F5F5F"/>
                </a:solidFill>
              </a:rPr>
              <a:t>7/27/17</a:t>
            </a:fld>
            <a:endParaRPr lang="en-US" sz="1400" dirty="0" smtClean="0">
              <a:solidFill>
                <a:srgbClr val="5F5F5F"/>
              </a:solidFill>
            </a:endParaRPr>
          </a:p>
        </p:txBody>
      </p:sp>
      <p:sp>
        <p:nvSpPr>
          <p:cNvPr id="1031" name="Text Box 10"/>
          <p:cNvSpPr txBox="1">
            <a:spLocks noChangeArrowheads="1"/>
          </p:cNvSpPr>
          <p:nvPr/>
        </p:nvSpPr>
        <p:spPr bwMode="auto">
          <a:xfrm>
            <a:off x="4876800" y="98425"/>
            <a:ext cx="4191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endParaRPr lang="en-US" sz="2000" smtClean="0">
              <a:solidFill>
                <a:schemeClr val="bg1"/>
              </a:solidFill>
            </a:endParaRPr>
          </a:p>
        </p:txBody>
      </p:sp>
      <p:sp>
        <p:nvSpPr>
          <p:cNvPr id="1033" name="Rectangle 7"/>
          <p:cNvSpPr>
            <a:spLocks noChangeArrowheads="1"/>
          </p:cNvSpPr>
          <p:nvPr/>
        </p:nvSpPr>
        <p:spPr bwMode="auto">
          <a:xfrm>
            <a:off x="5493297" y="2798"/>
            <a:ext cx="319350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1000" dirty="0" smtClean="0">
                <a:latin typeface="Arial" charset="0"/>
              </a:rPr>
              <a:t>Astrophysics Unearthed</a:t>
            </a:r>
            <a:br>
              <a:rPr lang="en-US" sz="1000" dirty="0" smtClean="0">
                <a:latin typeface="Arial" charset="0"/>
              </a:rPr>
            </a:br>
            <a:r>
              <a:rPr lang="en-US" sz="1000" dirty="0" smtClean="0">
                <a:latin typeface="Arial" charset="0"/>
              </a:rPr>
              <a:t>Measuring the Beam-Induced </a:t>
            </a:r>
            <a:r>
              <a:rPr lang="en-US" sz="1000" baseline="30000" dirty="0" smtClean="0">
                <a:latin typeface="Arial" charset="0"/>
              </a:rPr>
              <a:t>13</a:t>
            </a:r>
            <a:r>
              <a:rPr lang="en-US" sz="1000" dirty="0" smtClean="0">
                <a:latin typeface="Arial" charset="0"/>
              </a:rPr>
              <a:t>C(</a:t>
            </a:r>
            <a:r>
              <a:rPr lang="en-US" sz="1000" dirty="0" err="1" smtClean="0">
                <a:latin typeface="Arial" charset="0"/>
              </a:rPr>
              <a:t>d,n</a:t>
            </a:r>
            <a:r>
              <a:rPr lang="en-US" sz="1000" dirty="0" smtClean="0">
                <a:latin typeface="Arial" charset="0"/>
              </a:rPr>
              <a:t>) Background</a:t>
            </a:r>
            <a:r>
              <a:rPr lang="en-US" sz="1000" baseline="0" dirty="0" smtClean="0">
                <a:latin typeface="Arial" charset="0"/>
              </a:rPr>
              <a:t> </a:t>
            </a:r>
            <a:r>
              <a:rPr lang="en-US" sz="1000" dirty="0" smtClean="0">
                <a:latin typeface="Arial" charset="0"/>
              </a:rPr>
              <a:t>in</a:t>
            </a:r>
          </a:p>
          <a:p>
            <a:pPr algn="r"/>
            <a:r>
              <a:rPr lang="en-US" sz="1000" dirty="0" smtClean="0">
                <a:latin typeface="Arial" charset="0"/>
              </a:rPr>
              <a:t>Underground Nuclear Astrophysics Experiments</a:t>
            </a:r>
            <a:endParaRPr lang="en-US" sz="1000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0" y="558800"/>
            <a:ext cx="9144000" cy="6350"/>
          </a:xfrm>
          <a:prstGeom prst="line">
            <a:avLst/>
          </a:prstGeom>
          <a:ln w="3175" cmpd="sng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RU_SHIELD_LOGOTYPE_CMYK_K.eps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69" y="76200"/>
            <a:ext cx="1589962" cy="431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416" y="71213"/>
            <a:ext cx="1792524" cy="432025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8284126" y="6248400"/>
            <a:ext cx="4026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7747A6B-D0E0-0847-AAF7-0D420C8F7526}" type="slidenum">
              <a:rPr lang="en-US" sz="1400" smtClean="0">
                <a:solidFill>
                  <a:srgbClr val="5F5F5F"/>
                </a:solidFill>
              </a:rPr>
              <a:t>‹#›</a:t>
            </a:fld>
            <a:endParaRPr lang="en-US" sz="1400" dirty="0">
              <a:solidFill>
                <a:srgbClr val="5F5F5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+mj-lt"/>
          <a:ea typeface="ヒラギノ角ゴ Pro W3" charset="0"/>
          <a:cs typeface="Geneva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ヒラギノ角ゴ Pro W3" charset="0"/>
          <a:cs typeface="Geneva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ヒラギノ角ゴ Pro W3" charset="0"/>
          <a:cs typeface="Geneva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ヒラギノ角ゴ Pro W3" charset="0"/>
          <a:cs typeface="Geneva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ヒラギノ角ゴ Pro W3" charset="0"/>
          <a:cs typeface="Geneva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200">
          <a:solidFill>
            <a:schemeClr val="tx2"/>
          </a:solidFill>
          <a:latin typeface="+mn-lt"/>
          <a:ea typeface="ヒラギノ角ゴ Pro W3" charset="0"/>
          <a:cs typeface="Geneva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2"/>
          </a:solidFill>
          <a:latin typeface="+mn-lt"/>
          <a:ea typeface="Geneva" charset="0"/>
          <a:cs typeface="Geneva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chemeClr val="tx2"/>
          </a:solidFill>
          <a:latin typeface="+mn-lt"/>
          <a:ea typeface="Geneva" charset="0"/>
          <a:cs typeface="Geneva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400">
          <a:solidFill>
            <a:schemeClr val="tx2"/>
          </a:solidFill>
          <a:latin typeface="+mn-lt"/>
          <a:ea typeface="Geneva" charset="0"/>
          <a:cs typeface="Geneva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2"/>
          </a:solidFill>
          <a:latin typeface="+mn-lt"/>
          <a:ea typeface="Geneva" charset="0"/>
          <a:cs typeface="Geneva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5F5F5F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5F5F5F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5F5F5F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5F5F5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tiff"/><Relationship Id="rId3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Relationship Id="rId3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4" Type="http://schemas.openxmlformats.org/officeDocument/2006/relationships/image" Target="../media/image18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b="1" dirty="0" smtClean="0">
                <a:latin typeface="Arial" charset="0"/>
              </a:rPr>
              <a:t>Astrophysics Unearthed</a:t>
            </a:r>
            <a:r>
              <a:rPr lang="en-US" dirty="0" smtClean="0">
                <a:latin typeface="Arial" charset="0"/>
              </a:rPr>
              <a:t/>
            </a:r>
            <a:br>
              <a:rPr lang="en-US" dirty="0" smtClean="0">
                <a:latin typeface="Arial" charset="0"/>
              </a:rPr>
            </a:br>
            <a:r>
              <a:rPr lang="en-US" sz="2400" i="1" dirty="0" smtClean="0">
                <a:latin typeface="Arial" charset="0"/>
              </a:rPr>
              <a:t>Measuring the Beam-Induced </a:t>
            </a:r>
            <a:r>
              <a:rPr lang="en-US" sz="2400" i="1" baseline="30000" dirty="0" smtClean="0">
                <a:latin typeface="Arial" charset="0"/>
              </a:rPr>
              <a:t>13</a:t>
            </a:r>
            <a:r>
              <a:rPr lang="en-US" sz="2400" i="1" dirty="0" smtClean="0">
                <a:latin typeface="Arial" charset="0"/>
              </a:rPr>
              <a:t>C(</a:t>
            </a:r>
            <a:r>
              <a:rPr lang="en-US" sz="2400" i="1" dirty="0" err="1" smtClean="0">
                <a:latin typeface="Arial" charset="0"/>
              </a:rPr>
              <a:t>d,n</a:t>
            </a:r>
            <a:r>
              <a:rPr lang="en-US" sz="2400" i="1" dirty="0" smtClean="0">
                <a:latin typeface="Arial" charset="0"/>
              </a:rPr>
              <a:t>) Background in Underground Nuclear Astrophysics Experiments</a:t>
            </a:r>
            <a:endParaRPr lang="en-US" sz="2400" i="1" baseline="30000" dirty="0">
              <a:latin typeface="Arial" charset="0"/>
            </a:endParaRPr>
          </a:p>
        </p:txBody>
      </p:sp>
      <p:sp>
        <p:nvSpPr>
          <p:cNvPr id="1331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886200"/>
            <a:ext cx="7772400" cy="1913468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Chad Ummel</a:t>
            </a:r>
          </a:p>
          <a:p>
            <a:pPr eaLnBrk="1" hangingPunct="1"/>
            <a:r>
              <a:rPr lang="en-US" dirty="0" smtClean="0">
                <a:latin typeface="Arial" charset="0"/>
              </a:rPr>
              <a:t>Rutgers University</a:t>
            </a:r>
          </a:p>
          <a:p>
            <a:pPr eaLnBrk="1" hangingPunct="1"/>
            <a:endParaRPr lang="en-US" sz="2000" dirty="0">
              <a:latin typeface="Arial" charset="0"/>
            </a:endParaRPr>
          </a:p>
          <a:p>
            <a:pPr eaLnBrk="1" hangingPunct="1"/>
            <a:r>
              <a:rPr lang="en-US" sz="2000" dirty="0" smtClean="0">
                <a:latin typeface="Arial" charset="0"/>
              </a:rPr>
              <a:t>Exotic Beam Summer School</a:t>
            </a:r>
            <a:endParaRPr lang="en-US" sz="2000" dirty="0" smtClean="0">
              <a:latin typeface="Arial" charset="0"/>
            </a:endParaRPr>
          </a:p>
          <a:p>
            <a:pPr eaLnBrk="1" hangingPunct="1"/>
            <a:r>
              <a:rPr lang="en-US" sz="2000" dirty="0" smtClean="0">
                <a:latin typeface="Arial" charset="0"/>
              </a:rPr>
              <a:t>July </a:t>
            </a:r>
            <a:r>
              <a:rPr lang="en-US" sz="2000" dirty="0" smtClean="0">
                <a:latin typeface="Arial" charset="0"/>
              </a:rPr>
              <a:t>28, </a:t>
            </a:r>
            <a:r>
              <a:rPr lang="en-US" sz="2000" dirty="0" smtClean="0">
                <a:latin typeface="Arial" charset="0"/>
              </a:rPr>
              <a:t>2017</a:t>
            </a:r>
            <a:endParaRPr lang="en-US" sz="2000" dirty="0"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171" t="4629" r="2305" b="3731"/>
          <a:stretch/>
        </p:blipFill>
        <p:spPr>
          <a:xfrm>
            <a:off x="116959" y="5794002"/>
            <a:ext cx="2392326" cy="9364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8686800" cy="808038"/>
          </a:xfrm>
        </p:spPr>
        <p:txBody>
          <a:bodyPr/>
          <a:lstStyle/>
          <a:p>
            <a:r>
              <a:rPr lang="en-US" dirty="0" smtClean="0"/>
              <a:t>Detectors </a:t>
            </a:r>
            <a:r>
              <a:rPr lang="mr-IN" dirty="0" smtClean="0"/>
              <a:t>–</a:t>
            </a:r>
            <a:r>
              <a:rPr lang="en-US" dirty="0" smtClean="0"/>
              <a:t> Gamma Rays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00670"/>
            <a:ext cx="4178595" cy="3357230"/>
          </a:xfrm>
        </p:spPr>
        <p:txBody>
          <a:bodyPr/>
          <a:lstStyle/>
          <a:p>
            <a:pPr marL="0" lvl="0" indent="0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At energies accessible to MIRF, the </a:t>
            </a:r>
            <a:r>
              <a:rPr lang="en-US" sz="2000" baseline="30000" dirty="0" smtClean="0">
                <a:solidFill>
                  <a:schemeClr val="tx1"/>
                </a:solidFill>
              </a:rPr>
              <a:t>13</a:t>
            </a:r>
            <a:r>
              <a:rPr lang="en-US" sz="2000" dirty="0" smtClean="0">
                <a:solidFill>
                  <a:schemeClr val="tx1"/>
                </a:solidFill>
              </a:rPr>
              <a:t>C(</a:t>
            </a:r>
            <a:r>
              <a:rPr lang="en-US" sz="2000" dirty="0" err="1" smtClean="0">
                <a:solidFill>
                  <a:schemeClr val="tx1"/>
                </a:solidFill>
              </a:rPr>
              <a:t>d,n</a:t>
            </a:r>
            <a:r>
              <a:rPr lang="en-US" sz="2000" dirty="0" smtClean="0">
                <a:solidFill>
                  <a:schemeClr val="tx1"/>
                </a:solidFill>
              </a:rPr>
              <a:t>)</a:t>
            </a:r>
            <a:r>
              <a:rPr lang="en-US" sz="2000" baseline="30000" dirty="0" smtClean="0">
                <a:solidFill>
                  <a:schemeClr val="tx1"/>
                </a:solidFill>
              </a:rPr>
              <a:t>14</a:t>
            </a:r>
            <a:r>
              <a:rPr lang="en-US" sz="2000" dirty="0" smtClean="0">
                <a:solidFill>
                  <a:schemeClr val="tx1"/>
                </a:solidFill>
              </a:rPr>
              <a:t>N reaction populates any of the first four excited levels of </a:t>
            </a:r>
            <a:r>
              <a:rPr lang="en-US" sz="2000" baseline="30000" dirty="0" smtClean="0">
                <a:solidFill>
                  <a:schemeClr val="tx1"/>
                </a:solidFill>
              </a:rPr>
              <a:t>14</a:t>
            </a:r>
            <a:r>
              <a:rPr lang="en-US" sz="2000" dirty="0" smtClean="0">
                <a:solidFill>
                  <a:schemeClr val="tx1"/>
                </a:solidFill>
              </a:rPr>
              <a:t>N.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039834" y="609600"/>
            <a:ext cx="4104166" cy="6248400"/>
            <a:chOff x="26400254" y="21036015"/>
            <a:chExt cx="5990913" cy="9089229"/>
          </a:xfrm>
        </p:grpSpPr>
        <p:grpSp>
          <p:nvGrpSpPr>
            <p:cNvPr id="5" name="Group 4"/>
            <p:cNvGrpSpPr/>
            <p:nvPr/>
          </p:nvGrpSpPr>
          <p:grpSpPr>
            <a:xfrm>
              <a:off x="26400254" y="21036015"/>
              <a:ext cx="5990913" cy="9089229"/>
              <a:chOff x="26400254" y="21036015"/>
              <a:chExt cx="5990913" cy="9089229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26400254" y="21036015"/>
                <a:ext cx="5990913" cy="9089229"/>
                <a:chOff x="27886952" y="23036672"/>
                <a:chExt cx="4235279" cy="6425635"/>
              </a:xfrm>
            </p:grpSpPr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886952" y="23036672"/>
                  <a:ext cx="4235279" cy="6148273"/>
                </a:xfrm>
                <a:prstGeom prst="rect">
                  <a:avLst/>
                </a:prstGeom>
              </p:spPr>
            </p:pic>
            <p:sp>
              <p:nvSpPr>
                <p:cNvPr id="10" name="TextBox 9"/>
                <p:cNvSpPr txBox="1"/>
                <p:nvPr/>
              </p:nvSpPr>
              <p:spPr>
                <a:xfrm>
                  <a:off x="29316651" y="29019652"/>
                  <a:ext cx="1368958" cy="4426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2742514">
                    <a:defRPr/>
                  </a:pPr>
                  <a:r>
                    <a:rPr lang="en-US" sz="2000" baseline="30000" dirty="0" smtClean="0"/>
                    <a:t>14</a:t>
                  </a:r>
                  <a:r>
                    <a:rPr lang="en-US" sz="2000" dirty="0" smtClean="0"/>
                    <a:t>N</a:t>
                  </a:r>
                  <a:endParaRPr lang="en-US" sz="2000" baseline="30000" dirty="0"/>
                </a:p>
              </p:txBody>
            </p:sp>
          </p:grpSp>
          <p:sp>
            <p:nvSpPr>
              <p:cNvPr id="8" name="TextBox 7"/>
              <p:cNvSpPr txBox="1"/>
              <p:nvPr/>
            </p:nvSpPr>
            <p:spPr>
              <a:xfrm>
                <a:off x="27775281" y="25603200"/>
                <a:ext cx="266319" cy="121920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en-US"/>
              </a:p>
            </p:txBody>
          </p:sp>
        </p:grpSp>
        <p:cxnSp>
          <p:nvCxnSpPr>
            <p:cNvPr id="6" name="Straight Arrow Connector 5"/>
            <p:cNvCxnSpPr/>
            <p:nvPr/>
          </p:nvCxnSpPr>
          <p:spPr>
            <a:xfrm>
              <a:off x="27949879" y="25404758"/>
              <a:ext cx="0" cy="198442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8193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474133"/>
          </a:xfrm>
        </p:spPr>
        <p:txBody>
          <a:bodyPr/>
          <a:lstStyle/>
          <a:p>
            <a:r>
              <a:rPr lang="en-US" dirty="0" smtClean="0"/>
              <a:t>Detectors – Neutrons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083733"/>
                <a:ext cx="8229600" cy="4974167"/>
              </a:xfrm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800" dirty="0" smtClean="0"/>
                  <a:t>An EJ310D deuterated xylene detector was placed at the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charset="0"/>
                      </a:rPr>
                      <m:t>0</m:t>
                    </m:r>
                    <m:r>
                      <a:rPr lang="it-IT" sz="1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°</m:t>
                    </m:r>
                  </m:oMath>
                </a14:m>
                <a:r>
                  <a:rPr lang="en-US" sz="1800" dirty="0" smtClean="0"/>
                  <a:t> position.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083733"/>
                <a:ext cx="8229600" cy="4974167"/>
              </a:xfrm>
              <a:blipFill rotWithShape="0">
                <a:blip r:embed="rId2"/>
                <a:stretch>
                  <a:fillRect l="-593" t="-7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/>
          <p:cNvGrpSpPr/>
          <p:nvPr/>
        </p:nvGrpSpPr>
        <p:grpSpPr>
          <a:xfrm>
            <a:off x="696432" y="1508303"/>
            <a:ext cx="7751135" cy="4655960"/>
            <a:chOff x="22456030" y="5682887"/>
            <a:chExt cx="9852650" cy="6126480"/>
          </a:xfrm>
        </p:grpSpPr>
        <p:pic>
          <p:nvPicPr>
            <p:cNvPr id="7" name="Picture 6" descr="A picture containing indoor, table, top&#10;&#10;Description generated with high confidence">
              <a:extLst>
                <a:ext uri="{FF2B5EF4-FFF2-40B4-BE49-F238E27FC236}">
                  <a16:creationId xmlns="" xmlns:a16="http://schemas.microsoft.com/office/drawing/2014/main" id="{F07FA704-621F-476C-A415-B8FC3A7126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56030" y="5682887"/>
              <a:ext cx="9852650" cy="612648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6634531" y="6687334"/>
              <a:ext cx="2530389" cy="5282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NaI Detector #4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6634531" y="10227386"/>
              <a:ext cx="2530389" cy="5282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NaI Detector #5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8942069" y="8546071"/>
              <a:ext cx="1200244" cy="5282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Target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5417060" y="8498960"/>
              <a:ext cx="2803437" cy="5282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Neutron Detector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1100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347330"/>
          </a:xfrm>
        </p:spPr>
        <p:txBody>
          <a:bodyPr/>
          <a:lstStyle/>
          <a:p>
            <a:r>
              <a:rPr lang="en-US" dirty="0" smtClean="0"/>
              <a:t>Detectors - Neutrons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78195"/>
            <a:ext cx="8229600" cy="372140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 smtClean="0"/>
              <a:t>Incident particles can be identified using pulse shape discrimination (PSD)</a:t>
            </a:r>
            <a:endParaRPr lang="en-US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528" y="1329070"/>
            <a:ext cx="7006944" cy="46674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87747" y="5911422"/>
            <a:ext cx="47523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G. F. </a:t>
            </a:r>
            <a:r>
              <a:rPr lang="en-US" sz="1200" dirty="0" smtClean="0"/>
              <a:t>Knoll., </a:t>
            </a:r>
            <a:r>
              <a:rPr lang="en-US" sz="1200" i="1" dirty="0"/>
              <a:t>Radiation Detection and </a:t>
            </a:r>
            <a:r>
              <a:rPr lang="en-US" sz="1200" i="1" dirty="0" smtClean="0"/>
              <a:t>Measurement</a:t>
            </a:r>
            <a:r>
              <a:rPr lang="en-US" sz="1200" dirty="0" smtClean="0"/>
              <a:t>, 3rd Ed. (1999).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229221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513176"/>
          </a:xfrm>
        </p:spPr>
        <p:txBody>
          <a:bodyPr/>
          <a:lstStyle/>
          <a:p>
            <a:r>
              <a:rPr lang="en-US" dirty="0" smtClean="0"/>
              <a:t>Preliminary Results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424763" y="1122777"/>
            <a:ext cx="6294474" cy="5200570"/>
            <a:chOff x="33616072" y="5123348"/>
            <a:chExt cx="8857545" cy="7318209"/>
          </a:xfrm>
        </p:grpSpPr>
        <p:grpSp>
          <p:nvGrpSpPr>
            <p:cNvPr id="5" name="Group 4"/>
            <p:cNvGrpSpPr/>
            <p:nvPr/>
          </p:nvGrpSpPr>
          <p:grpSpPr>
            <a:xfrm>
              <a:off x="33616072" y="5123348"/>
              <a:ext cx="8857545" cy="7318209"/>
              <a:chOff x="33623930" y="5114034"/>
              <a:chExt cx="8952652" cy="7274485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33623930" y="5114034"/>
                <a:ext cx="8952652" cy="7274485"/>
                <a:chOff x="22232068" y="15763819"/>
                <a:chExt cx="10111135" cy="8215810"/>
              </a:xfrm>
            </p:grpSpPr>
            <p:grpSp>
              <p:nvGrpSpPr>
                <p:cNvPr id="10" name="Group 9"/>
                <p:cNvGrpSpPr/>
                <p:nvPr/>
              </p:nvGrpSpPr>
              <p:grpSpPr>
                <a:xfrm>
                  <a:off x="22232068" y="15763819"/>
                  <a:ext cx="10111135" cy="8215810"/>
                  <a:chOff x="22232068" y="13794955"/>
                  <a:chExt cx="11598267" cy="9424179"/>
                </a:xfrm>
              </p:grpSpPr>
              <p:pic>
                <p:nvPicPr>
                  <p:cNvPr id="13" name="Picture 12"/>
                  <p:cNvPicPr>
                    <a:picLocks noChangeAspect="1"/>
                  </p:cNvPicPr>
                  <p:nvPr/>
                </p:nvPicPr>
                <p:blipFill rotWithShape="1">
                  <a:blip r:embed="rId2"/>
                  <a:srcRect l="16002" t="18696" r="17639" b="3027"/>
                  <a:stretch/>
                </p:blipFill>
                <p:spPr>
                  <a:xfrm rot="5400000">
                    <a:off x="24699469" y="12015265"/>
                    <a:ext cx="1573894" cy="5133274"/>
                  </a:xfrm>
                  <a:prstGeom prst="rect">
                    <a:avLst/>
                  </a:prstGeom>
                </p:spPr>
              </p:pic>
              <p:pic>
                <p:nvPicPr>
                  <p:cNvPr id="14" name="Picture 13"/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2232068" y="15379836"/>
                    <a:ext cx="11598267" cy="7839298"/>
                  </a:xfrm>
                  <a:prstGeom prst="rect">
                    <a:avLst/>
                  </a:prstGeom>
                </p:spPr>
              </p:pic>
            </p:grpSp>
            <p:cxnSp>
              <p:nvCxnSpPr>
                <p:cNvPr id="11" name="Straight Connector 10"/>
                <p:cNvCxnSpPr/>
                <p:nvPr/>
              </p:nvCxnSpPr>
              <p:spPr>
                <a:xfrm>
                  <a:off x="25222200" y="17135910"/>
                  <a:ext cx="0" cy="6158823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11"/>
                <p:cNvCxnSpPr/>
                <p:nvPr/>
              </p:nvCxnSpPr>
              <p:spPr>
                <a:xfrm>
                  <a:off x="27182587" y="17135910"/>
                  <a:ext cx="20813" cy="6158823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" name="TextBox 7"/>
              <p:cNvSpPr txBox="1"/>
              <p:nvPr/>
            </p:nvSpPr>
            <p:spPr>
              <a:xfrm>
                <a:off x="33760036" y="5340134"/>
                <a:ext cx="790833" cy="55966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000" baseline="30000" dirty="0" smtClean="0"/>
                  <a:t>11</a:t>
                </a:r>
                <a:r>
                  <a:rPr lang="en-US" sz="2000" dirty="0" smtClean="0"/>
                  <a:t>B</a:t>
                </a:r>
                <a:endParaRPr lang="en-US" sz="2000" baseline="30000" dirty="0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33760036" y="6877019"/>
                <a:ext cx="805906" cy="55966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000" baseline="30000" dirty="0" smtClean="0"/>
                  <a:t>14</a:t>
                </a:r>
                <a:r>
                  <a:rPr lang="en-US" sz="2000" dirty="0"/>
                  <a:t>N</a:t>
                </a:r>
                <a:endParaRPr lang="en-US" sz="2000" baseline="30000" dirty="0"/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 rot="1606932">
              <a:off x="34450826" y="9022879"/>
              <a:ext cx="7816548" cy="14292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 smtClean="0">
                  <a:solidFill>
                    <a:schemeClr val="tx1">
                      <a:alpha val="10000"/>
                    </a:schemeClr>
                  </a:solidFill>
                </a:rPr>
                <a:t>PRELIMINARY</a:t>
              </a:r>
              <a:endParaRPr lang="en-US" sz="6000" b="1" dirty="0">
                <a:solidFill>
                  <a:schemeClr val="tx1">
                    <a:alpha val="1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012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474921"/>
          </a:xfrm>
        </p:spPr>
        <p:txBody>
          <a:bodyPr/>
          <a:lstStyle/>
          <a:p>
            <a:r>
              <a:rPr lang="en-US" dirty="0" smtClean="0"/>
              <a:t>Preliminary Results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60" y="1084521"/>
            <a:ext cx="8516679" cy="5215317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296092" y="5039833"/>
                <a:ext cx="36580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1" i="0" smtClean="0">
                          <a:solidFill>
                            <a:srgbClr val="FF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𝛄</m:t>
                      </m:r>
                    </m:oMath>
                  </m:oMathPara>
                </a14:m>
                <a:endParaRPr lang="en-US" sz="16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6092" y="5039833"/>
                <a:ext cx="365805" cy="338554"/>
              </a:xfrm>
              <a:prstGeom prst="rect">
                <a:avLst/>
              </a:prstGeom>
              <a:blipFill rotWithShape="0">
                <a:blip r:embed="rId3"/>
                <a:stretch>
                  <a:fillRect b="-5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2986392" y="4107712"/>
            <a:ext cx="3097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n</a:t>
            </a:r>
          </a:p>
        </p:txBody>
      </p:sp>
      <p:sp>
        <p:nvSpPr>
          <p:cNvPr id="8" name="TextBox 7"/>
          <p:cNvSpPr txBox="1"/>
          <p:nvPr/>
        </p:nvSpPr>
        <p:spPr>
          <a:xfrm rot="1792361">
            <a:off x="472983" y="3022704"/>
            <a:ext cx="81980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chemeClr val="tx1">
                    <a:alpha val="10000"/>
                  </a:schemeClr>
                </a:solidFill>
              </a:rPr>
              <a:t>PRELIMINARY</a:t>
            </a:r>
            <a:endParaRPr lang="en-US" sz="8000" b="1" dirty="0">
              <a:solidFill>
                <a:schemeClr val="tx1">
                  <a:alpha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45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485553"/>
          </a:xfrm>
        </p:spPr>
        <p:txBody>
          <a:bodyPr/>
          <a:lstStyle/>
          <a:p>
            <a:r>
              <a:rPr lang="en-US" dirty="0" smtClean="0"/>
              <a:t>Preliminary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486" y="5687133"/>
            <a:ext cx="8529025" cy="592765"/>
          </a:xfrm>
        </p:spPr>
        <p:txBody>
          <a:bodyPr/>
          <a:lstStyle/>
          <a:p>
            <a:pPr marL="0" lvl="0" indent="0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000000"/>
                </a:solidFill>
                <a:latin typeface="Calibri"/>
                <a:cs typeface="Calibri"/>
              </a:rPr>
              <a:t>Preliminary calculations of the </a:t>
            </a:r>
            <a:r>
              <a:rPr lang="en-US" sz="1600" baseline="30000" dirty="0">
                <a:solidFill>
                  <a:srgbClr val="000000"/>
                </a:solidFill>
                <a:latin typeface="Calibri"/>
                <a:cs typeface="Calibri"/>
              </a:rPr>
              <a:t>13</a:t>
            </a:r>
            <a:r>
              <a:rPr lang="en-US" sz="1600" dirty="0">
                <a:solidFill>
                  <a:srgbClr val="000000"/>
                </a:solidFill>
                <a:latin typeface="Calibri"/>
                <a:cs typeface="Calibri"/>
              </a:rPr>
              <a:t>C(</a:t>
            </a:r>
            <a:r>
              <a:rPr lang="en-US" sz="1600" dirty="0" err="1">
                <a:solidFill>
                  <a:srgbClr val="000000"/>
                </a:solidFill>
                <a:latin typeface="Calibri"/>
                <a:cs typeface="Calibri"/>
              </a:rPr>
              <a:t>d,n</a:t>
            </a:r>
            <a:r>
              <a:rPr lang="en-US" sz="1600" dirty="0">
                <a:solidFill>
                  <a:srgbClr val="000000"/>
                </a:solidFill>
                <a:latin typeface="Calibri"/>
                <a:cs typeface="Calibri"/>
              </a:rPr>
              <a:t>) partial cross section of the 4.915 MeV state of </a:t>
            </a:r>
            <a:r>
              <a:rPr lang="en-US" sz="1600" baseline="30000" dirty="0">
                <a:solidFill>
                  <a:srgbClr val="000000"/>
                </a:solidFill>
                <a:latin typeface="Calibri"/>
                <a:cs typeface="Calibri"/>
              </a:rPr>
              <a:t>14</a:t>
            </a:r>
            <a:r>
              <a:rPr lang="en-US" sz="1600" dirty="0">
                <a:solidFill>
                  <a:srgbClr val="000000"/>
                </a:solidFill>
                <a:latin typeface="Calibri"/>
                <a:cs typeface="Calibri"/>
              </a:rPr>
              <a:t>N, arbitrarily normalized and compared to the total cross section measurement by </a:t>
            </a:r>
            <a:r>
              <a:rPr lang="en-US" sz="1600" dirty="0" err="1">
                <a:solidFill>
                  <a:srgbClr val="000000"/>
                </a:solidFill>
                <a:latin typeface="Calibri"/>
                <a:cs typeface="Calibri"/>
              </a:rPr>
              <a:t>Brune</a:t>
            </a:r>
            <a:r>
              <a:rPr lang="en-US" sz="1600" dirty="0">
                <a:solidFill>
                  <a:srgbClr val="000000"/>
                </a:solidFill>
                <a:latin typeface="Calibri"/>
                <a:cs typeface="Calibri"/>
              </a:rPr>
              <a:t>, </a:t>
            </a:r>
            <a:r>
              <a:rPr lang="en-US" sz="1600" i="1" dirty="0">
                <a:solidFill>
                  <a:srgbClr val="000000"/>
                </a:solidFill>
                <a:latin typeface="Calibri"/>
                <a:cs typeface="Calibri"/>
              </a:rPr>
              <a:t>et. al</a:t>
            </a:r>
            <a:r>
              <a:rPr lang="en-US" sz="1600" i="1" dirty="0" smtClean="0">
                <a:solidFill>
                  <a:srgbClr val="000000"/>
                </a:solidFill>
                <a:latin typeface="Calibri"/>
                <a:cs typeface="Calibri"/>
              </a:rPr>
              <a:t>. </a:t>
            </a:r>
            <a:r>
              <a:rPr lang="en-US" sz="1600" dirty="0" smtClean="0">
                <a:solidFill>
                  <a:srgbClr val="000000"/>
                </a:solidFill>
                <a:latin typeface="Calibri"/>
                <a:cs typeface="Calibri"/>
              </a:rPr>
              <a:t>(1992).</a:t>
            </a:r>
            <a:endParaRPr lang="en-US" sz="1600" dirty="0"/>
          </a:p>
        </p:txBody>
      </p:sp>
      <p:grpSp>
        <p:nvGrpSpPr>
          <p:cNvPr id="4" name="Group 3"/>
          <p:cNvGrpSpPr/>
          <p:nvPr/>
        </p:nvGrpSpPr>
        <p:grpSpPr>
          <a:xfrm>
            <a:off x="423590" y="1089313"/>
            <a:ext cx="8296819" cy="4597820"/>
            <a:chOff x="33670900" y="15773400"/>
            <a:chExt cx="8582072" cy="475589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70900" y="15773400"/>
              <a:ext cx="8582072" cy="4755898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 rot="1606932">
              <a:off x="34666849" y="17530550"/>
              <a:ext cx="6863554" cy="1241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 smtClean="0">
                  <a:solidFill>
                    <a:schemeClr val="tx1">
                      <a:alpha val="10000"/>
                    </a:schemeClr>
                  </a:solidFill>
                </a:rPr>
                <a:t>PRELIMINARY</a:t>
              </a:r>
              <a:endParaRPr lang="en-US" sz="7200" b="1" dirty="0">
                <a:solidFill>
                  <a:schemeClr val="tx1">
                    <a:alpha val="1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8798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98158"/>
            <a:ext cx="8229600" cy="2952307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  <a:cs typeface="Calibri"/>
              </a:rPr>
              <a:t>Preliminary data indicate that the </a:t>
            </a:r>
            <a:r>
              <a:rPr lang="en-US" baseline="30000" dirty="0">
                <a:solidFill>
                  <a:srgbClr val="000000"/>
                </a:solidFill>
                <a:cs typeface="Calibri"/>
              </a:rPr>
              <a:t>13</a:t>
            </a:r>
            <a:r>
              <a:rPr lang="en-US" dirty="0">
                <a:solidFill>
                  <a:srgbClr val="000000"/>
                </a:solidFill>
                <a:cs typeface="Calibri"/>
              </a:rPr>
              <a:t>C(</a:t>
            </a:r>
            <a:r>
              <a:rPr lang="en-US" dirty="0" err="1">
                <a:solidFill>
                  <a:srgbClr val="000000"/>
                </a:solidFill>
                <a:cs typeface="Calibri"/>
              </a:rPr>
              <a:t>d,n</a:t>
            </a:r>
            <a:r>
              <a:rPr lang="en-US" dirty="0">
                <a:solidFill>
                  <a:srgbClr val="000000"/>
                </a:solidFill>
                <a:cs typeface="Calibri"/>
              </a:rPr>
              <a:t>) cross section was successfully measured at laboratory energies between 165 and 250 </a:t>
            </a:r>
            <a:r>
              <a:rPr lang="en-US" dirty="0" err="1" smtClean="0">
                <a:solidFill>
                  <a:srgbClr val="000000"/>
                </a:solidFill>
                <a:cs typeface="Calibri"/>
              </a:rPr>
              <a:t>keV</a:t>
            </a:r>
            <a:endParaRPr lang="en-US" dirty="0" smtClean="0">
              <a:solidFill>
                <a:srgbClr val="000000"/>
              </a:solidFill>
              <a:cs typeface="Calibri"/>
            </a:endParaRPr>
          </a:p>
          <a:p>
            <a:pPr lvl="1"/>
            <a:r>
              <a:rPr lang="en-US" sz="2200" dirty="0" smtClean="0">
                <a:solidFill>
                  <a:srgbClr val="000000"/>
                </a:solidFill>
                <a:cs typeface="Calibri"/>
              </a:rPr>
              <a:t>35 </a:t>
            </a:r>
            <a:r>
              <a:rPr lang="en-US" sz="2200" dirty="0" err="1">
                <a:solidFill>
                  <a:srgbClr val="000000"/>
                </a:solidFill>
                <a:cs typeface="Calibri"/>
              </a:rPr>
              <a:t>keV</a:t>
            </a:r>
            <a:r>
              <a:rPr lang="en-US" sz="2200" dirty="0">
                <a:solidFill>
                  <a:srgbClr val="000000"/>
                </a:solidFill>
                <a:cs typeface="Calibri"/>
              </a:rPr>
              <a:t> below previous </a:t>
            </a:r>
            <a:r>
              <a:rPr lang="en-US" sz="2200" dirty="0" smtClean="0">
                <a:solidFill>
                  <a:srgbClr val="000000"/>
                </a:solidFill>
                <a:cs typeface="Calibri"/>
              </a:rPr>
              <a:t>measurements!</a:t>
            </a:r>
          </a:p>
          <a:p>
            <a:endParaRPr lang="en-US" dirty="0">
              <a:solidFill>
                <a:srgbClr val="000000"/>
              </a:solidFill>
              <a:cs typeface="Calibri"/>
            </a:endParaRPr>
          </a:p>
          <a:p>
            <a:r>
              <a:rPr lang="en-US" dirty="0">
                <a:solidFill>
                  <a:srgbClr val="000000"/>
                </a:solidFill>
                <a:cs typeface="Calibri"/>
              </a:rPr>
              <a:t>B</a:t>
            </a:r>
            <a:r>
              <a:rPr lang="en-US" dirty="0" smtClean="0">
                <a:solidFill>
                  <a:srgbClr val="000000"/>
                </a:solidFill>
                <a:cs typeface="Calibri"/>
              </a:rPr>
              <a:t>eam-induced </a:t>
            </a:r>
            <a:r>
              <a:rPr lang="en-US" baseline="30000" dirty="0">
                <a:solidFill>
                  <a:srgbClr val="000000"/>
                </a:solidFill>
                <a:cs typeface="Calibri"/>
              </a:rPr>
              <a:t>13</a:t>
            </a:r>
            <a:r>
              <a:rPr lang="en-US" dirty="0">
                <a:solidFill>
                  <a:srgbClr val="000000"/>
                </a:solidFill>
                <a:cs typeface="Calibri"/>
              </a:rPr>
              <a:t>C(</a:t>
            </a:r>
            <a:r>
              <a:rPr lang="en-US" dirty="0" err="1">
                <a:solidFill>
                  <a:srgbClr val="000000"/>
                </a:solidFill>
                <a:cs typeface="Calibri"/>
              </a:rPr>
              <a:t>d,n</a:t>
            </a:r>
            <a:r>
              <a:rPr lang="en-US" dirty="0">
                <a:solidFill>
                  <a:srgbClr val="000000"/>
                </a:solidFill>
                <a:cs typeface="Calibri"/>
              </a:rPr>
              <a:t>) background to the </a:t>
            </a:r>
            <a:r>
              <a:rPr lang="en-US" baseline="30000" dirty="0">
                <a:solidFill>
                  <a:srgbClr val="000000"/>
                </a:solidFill>
                <a:cs typeface="Calibri"/>
              </a:rPr>
              <a:t>13</a:t>
            </a:r>
            <a:r>
              <a:rPr lang="en-US" dirty="0">
                <a:solidFill>
                  <a:srgbClr val="000000"/>
                </a:solidFill>
                <a:cs typeface="Calibri"/>
              </a:rPr>
              <a:t>C(</a:t>
            </a:r>
            <a:r>
              <a:rPr lang="en-US" dirty="0">
                <a:solidFill>
                  <a:schemeClr val="tx1"/>
                </a:solidFill>
                <a:cs typeface="Calibri"/>
              </a:rPr>
              <a:t>α</a:t>
            </a:r>
            <a:r>
              <a:rPr lang="en-US" dirty="0">
                <a:solidFill>
                  <a:srgbClr val="000000"/>
                </a:solidFill>
                <a:cs typeface="Calibri"/>
              </a:rPr>
              <a:t>,n) reaction can be successfully measured via the direct detection of characteristic gamma rays from the </a:t>
            </a:r>
            <a:r>
              <a:rPr lang="en-US" baseline="30000" dirty="0">
                <a:solidFill>
                  <a:srgbClr val="000000"/>
                </a:solidFill>
                <a:cs typeface="Calibri"/>
              </a:rPr>
              <a:t>13</a:t>
            </a:r>
            <a:r>
              <a:rPr lang="en-US" dirty="0">
                <a:solidFill>
                  <a:srgbClr val="000000"/>
                </a:solidFill>
                <a:cs typeface="Calibri"/>
              </a:rPr>
              <a:t>C(</a:t>
            </a:r>
            <a:r>
              <a:rPr lang="en-US" dirty="0" err="1">
                <a:solidFill>
                  <a:srgbClr val="000000"/>
                </a:solidFill>
                <a:cs typeface="Calibri"/>
              </a:rPr>
              <a:t>d,n</a:t>
            </a:r>
            <a:r>
              <a:rPr lang="en-US" dirty="0">
                <a:solidFill>
                  <a:srgbClr val="000000"/>
                </a:solidFill>
                <a:cs typeface="Calibri"/>
              </a:rPr>
              <a:t>) reaction</a:t>
            </a:r>
            <a:r>
              <a:rPr lang="en-US" dirty="0" smtClean="0">
                <a:solidFill>
                  <a:srgbClr val="000000"/>
                </a:solidFill>
                <a:cs typeface="Calibri"/>
              </a:rPr>
              <a:t>.</a:t>
            </a:r>
            <a:endParaRPr lang="en-US" dirty="0">
              <a:solidFill>
                <a:srgbClr val="000000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715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17638"/>
            <a:ext cx="9144000" cy="4640262"/>
          </a:xfrm>
        </p:spPr>
        <p:txBody>
          <a:bodyPr numCol="2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u="sng" dirty="0" smtClean="0">
                <a:solidFill>
                  <a:srgbClr val="C00000"/>
                </a:solidFill>
              </a:rPr>
              <a:t>Rutgers University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C.C. Ummel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D. Walter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F. </a:t>
            </a:r>
            <a:r>
              <a:rPr lang="en-US" dirty="0" err="1" smtClean="0"/>
              <a:t>Corrado</a:t>
            </a:r>
            <a:endParaRPr lang="en-US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J.A. </a:t>
            </a:r>
            <a:r>
              <a:rPr lang="en-US" dirty="0" err="1" smtClean="0"/>
              <a:t>Cizewski</a:t>
            </a:r>
            <a:endParaRPr lang="en-US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u="sng" dirty="0" smtClean="0">
                <a:solidFill>
                  <a:srgbClr val="C00000"/>
                </a:solidFill>
              </a:rPr>
              <a:t>Oak Ridge National Laboratory</a:t>
            </a:r>
          </a:p>
          <a:p>
            <a:pPr marL="0" lvl="0" indent="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b="1" dirty="0"/>
              <a:t>M. </a:t>
            </a:r>
            <a:r>
              <a:rPr lang="en-US" b="1" dirty="0" err="1" smtClean="0"/>
              <a:t>Febbraro</a:t>
            </a:r>
            <a:endParaRPr lang="en-US" b="1" dirty="0" smtClean="0"/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b="1" dirty="0" smtClean="0"/>
              <a:t>E</a:t>
            </a:r>
            <a:r>
              <a:rPr lang="en-US" b="1" dirty="0"/>
              <a:t>. </a:t>
            </a:r>
            <a:r>
              <a:rPr lang="en-US" b="1" dirty="0" err="1" smtClean="0"/>
              <a:t>Temanson</a:t>
            </a:r>
            <a:endParaRPr lang="en-US" b="1" dirty="0">
              <a:solidFill>
                <a:srgbClr val="C00000"/>
              </a:solidFill>
            </a:endParaRP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dirty="0" smtClean="0"/>
              <a:t>S.D. Pain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K.A. </a:t>
            </a:r>
            <a:r>
              <a:rPr lang="en-US" dirty="0" err="1" smtClean="0"/>
              <a:t>Chipps</a:t>
            </a:r>
            <a:endParaRPr lang="en-US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C.C. </a:t>
            </a:r>
            <a:r>
              <a:rPr lang="en-US" dirty="0" err="1" smtClean="0"/>
              <a:t>Havener</a:t>
            </a:r>
            <a:endParaRPr lang="en-US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M.E. Bannister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u="sng" dirty="0" smtClean="0">
                <a:solidFill>
                  <a:srgbClr val="C00000"/>
                </a:solidFill>
              </a:rPr>
              <a:t>University of Tennessee</a:t>
            </a:r>
            <a:endParaRPr lang="en-US" b="1" dirty="0" smtClean="0">
              <a:solidFill>
                <a:srgbClr val="C00000"/>
              </a:solidFill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W.A. Peters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u="sng" dirty="0" smtClean="0">
                <a:solidFill>
                  <a:srgbClr val="C00000"/>
                </a:solidFill>
              </a:rPr>
              <a:t>Tennessee Technological University</a:t>
            </a:r>
            <a:endParaRPr lang="en-US" dirty="0" smtClean="0">
              <a:solidFill>
                <a:srgbClr val="C00000"/>
              </a:solidFill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chemeClr val="tx1"/>
                </a:solidFill>
              </a:rPr>
              <a:t>S. Jones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788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98391"/>
            <a:ext cx="8229600" cy="2952307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  <a:cs typeface="Calibri"/>
              </a:rPr>
              <a:t>Preliminary data indicate that the </a:t>
            </a:r>
            <a:r>
              <a:rPr lang="en-US" baseline="30000" dirty="0">
                <a:solidFill>
                  <a:srgbClr val="000000"/>
                </a:solidFill>
                <a:cs typeface="Calibri"/>
              </a:rPr>
              <a:t>13</a:t>
            </a:r>
            <a:r>
              <a:rPr lang="en-US" dirty="0">
                <a:solidFill>
                  <a:srgbClr val="000000"/>
                </a:solidFill>
                <a:cs typeface="Calibri"/>
              </a:rPr>
              <a:t>C(</a:t>
            </a:r>
            <a:r>
              <a:rPr lang="en-US" dirty="0" err="1">
                <a:solidFill>
                  <a:srgbClr val="000000"/>
                </a:solidFill>
                <a:cs typeface="Calibri"/>
              </a:rPr>
              <a:t>d,n</a:t>
            </a:r>
            <a:r>
              <a:rPr lang="en-US" dirty="0">
                <a:solidFill>
                  <a:srgbClr val="000000"/>
                </a:solidFill>
                <a:cs typeface="Calibri"/>
              </a:rPr>
              <a:t>) cross section was successfully measured at laboratory energies between 165 and 250 </a:t>
            </a:r>
            <a:r>
              <a:rPr lang="en-US" dirty="0" err="1" smtClean="0">
                <a:solidFill>
                  <a:srgbClr val="000000"/>
                </a:solidFill>
                <a:cs typeface="Calibri"/>
              </a:rPr>
              <a:t>keV</a:t>
            </a:r>
            <a:endParaRPr lang="en-US" dirty="0" smtClean="0">
              <a:solidFill>
                <a:srgbClr val="000000"/>
              </a:solidFill>
              <a:cs typeface="Calibri"/>
            </a:endParaRPr>
          </a:p>
          <a:p>
            <a:pPr lvl="1"/>
            <a:r>
              <a:rPr lang="en-US" sz="2200" dirty="0" smtClean="0">
                <a:solidFill>
                  <a:srgbClr val="000000"/>
                </a:solidFill>
                <a:cs typeface="Calibri"/>
              </a:rPr>
              <a:t>35 </a:t>
            </a:r>
            <a:r>
              <a:rPr lang="en-US" sz="2200" dirty="0" err="1">
                <a:solidFill>
                  <a:srgbClr val="000000"/>
                </a:solidFill>
                <a:cs typeface="Calibri"/>
              </a:rPr>
              <a:t>keV</a:t>
            </a:r>
            <a:r>
              <a:rPr lang="en-US" sz="2200" dirty="0">
                <a:solidFill>
                  <a:srgbClr val="000000"/>
                </a:solidFill>
                <a:cs typeface="Calibri"/>
              </a:rPr>
              <a:t> below previous </a:t>
            </a:r>
            <a:r>
              <a:rPr lang="en-US" sz="2200" dirty="0" smtClean="0">
                <a:solidFill>
                  <a:srgbClr val="000000"/>
                </a:solidFill>
                <a:cs typeface="Calibri"/>
              </a:rPr>
              <a:t>measurements!</a:t>
            </a:r>
          </a:p>
          <a:p>
            <a:endParaRPr lang="en-US" dirty="0">
              <a:solidFill>
                <a:srgbClr val="000000"/>
              </a:solidFill>
              <a:cs typeface="Calibri"/>
            </a:endParaRPr>
          </a:p>
          <a:p>
            <a:r>
              <a:rPr lang="en-US" dirty="0">
                <a:solidFill>
                  <a:srgbClr val="000000"/>
                </a:solidFill>
                <a:cs typeface="Calibri"/>
              </a:rPr>
              <a:t>B</a:t>
            </a:r>
            <a:r>
              <a:rPr lang="en-US" dirty="0" smtClean="0">
                <a:solidFill>
                  <a:srgbClr val="000000"/>
                </a:solidFill>
                <a:cs typeface="Calibri"/>
              </a:rPr>
              <a:t>eam-induced </a:t>
            </a:r>
            <a:r>
              <a:rPr lang="en-US" baseline="30000" dirty="0">
                <a:solidFill>
                  <a:srgbClr val="000000"/>
                </a:solidFill>
                <a:cs typeface="Calibri"/>
              </a:rPr>
              <a:t>13</a:t>
            </a:r>
            <a:r>
              <a:rPr lang="en-US" dirty="0">
                <a:solidFill>
                  <a:srgbClr val="000000"/>
                </a:solidFill>
                <a:cs typeface="Calibri"/>
              </a:rPr>
              <a:t>C(</a:t>
            </a:r>
            <a:r>
              <a:rPr lang="en-US" dirty="0" err="1">
                <a:solidFill>
                  <a:srgbClr val="000000"/>
                </a:solidFill>
                <a:cs typeface="Calibri"/>
              </a:rPr>
              <a:t>d,n</a:t>
            </a:r>
            <a:r>
              <a:rPr lang="en-US" dirty="0">
                <a:solidFill>
                  <a:srgbClr val="000000"/>
                </a:solidFill>
                <a:cs typeface="Calibri"/>
              </a:rPr>
              <a:t>) background to the </a:t>
            </a:r>
            <a:r>
              <a:rPr lang="en-US" baseline="30000" dirty="0">
                <a:solidFill>
                  <a:srgbClr val="000000"/>
                </a:solidFill>
                <a:cs typeface="Calibri"/>
              </a:rPr>
              <a:t>13</a:t>
            </a:r>
            <a:r>
              <a:rPr lang="en-US" dirty="0">
                <a:solidFill>
                  <a:srgbClr val="000000"/>
                </a:solidFill>
                <a:cs typeface="Calibri"/>
              </a:rPr>
              <a:t>C(</a:t>
            </a:r>
            <a:r>
              <a:rPr lang="en-US" dirty="0">
                <a:solidFill>
                  <a:schemeClr val="tx1"/>
                </a:solidFill>
                <a:cs typeface="Calibri"/>
              </a:rPr>
              <a:t>α</a:t>
            </a:r>
            <a:r>
              <a:rPr lang="en-US" dirty="0">
                <a:solidFill>
                  <a:srgbClr val="000000"/>
                </a:solidFill>
                <a:cs typeface="Calibri"/>
              </a:rPr>
              <a:t>,n) reaction can be successfully measured via the direct detection of characteristic gamma rays from the </a:t>
            </a:r>
            <a:r>
              <a:rPr lang="en-US" baseline="30000" dirty="0">
                <a:solidFill>
                  <a:srgbClr val="000000"/>
                </a:solidFill>
                <a:cs typeface="Calibri"/>
              </a:rPr>
              <a:t>13</a:t>
            </a:r>
            <a:r>
              <a:rPr lang="en-US" dirty="0">
                <a:solidFill>
                  <a:srgbClr val="000000"/>
                </a:solidFill>
                <a:cs typeface="Calibri"/>
              </a:rPr>
              <a:t>C(</a:t>
            </a:r>
            <a:r>
              <a:rPr lang="en-US" dirty="0" err="1">
                <a:solidFill>
                  <a:srgbClr val="000000"/>
                </a:solidFill>
                <a:cs typeface="Calibri"/>
              </a:rPr>
              <a:t>d,n</a:t>
            </a:r>
            <a:r>
              <a:rPr lang="en-US" dirty="0">
                <a:solidFill>
                  <a:srgbClr val="000000"/>
                </a:solidFill>
                <a:cs typeface="Calibri"/>
              </a:rPr>
              <a:t>) reaction</a:t>
            </a:r>
            <a:r>
              <a:rPr lang="en-US" dirty="0" smtClean="0">
                <a:solidFill>
                  <a:srgbClr val="000000"/>
                </a:solidFill>
                <a:cs typeface="Calibri"/>
              </a:rPr>
              <a:t>.</a:t>
            </a:r>
            <a:endParaRPr lang="en-US" dirty="0">
              <a:solidFill>
                <a:srgbClr val="000000"/>
              </a:solidFill>
              <a:cs typeface="Calibri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457200" y="4731451"/>
            <a:ext cx="8229600" cy="8080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+mj-lt"/>
                <a:ea typeface="ヒラギノ角ゴ Pro W3" charset="0"/>
                <a:cs typeface="Geneva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ヒラギノ角ゴ Pro W3" charset="0"/>
                <a:cs typeface="Geneva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ヒラギノ角ゴ Pro W3" charset="0"/>
                <a:cs typeface="Geneva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ヒラギノ角ゴ Pro W3" charset="0"/>
                <a:cs typeface="Geneva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ヒラギノ角ゴ Pro W3" charset="0"/>
                <a:cs typeface="Geneva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smtClean="0"/>
              <a:t>Thank you!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66537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MIRF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524000"/>
                <a:ext cx="3743577" cy="4533900"/>
              </a:xfrm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smtClean="0"/>
                  <a:t>Electron cyclotron resonance (ECR) ion sources ionize a plasma by applying a magnetic field and injecting microwaves at the electron cyclotron frequency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𝜔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𝐶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𝑒𝐵</m:t>
                          </m:r>
                        </m:num>
                        <m:den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524000"/>
                <a:ext cx="3743577" cy="4533900"/>
              </a:xfrm>
              <a:blipFill rotWithShape="0">
                <a:blip r:embed="rId2"/>
                <a:stretch>
                  <a:fillRect l="-2117" t="-806" r="-8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777" y="1279450"/>
            <a:ext cx="4943223" cy="47784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672388" y="3368437"/>
                <a:ext cx="416781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1" i="0" smtClean="0">
                          <a:solidFill>
                            <a:srgbClr val="002AC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𝐁</m:t>
                      </m:r>
                      <m:r>
                        <a:rPr lang="en-US" sz="1600" b="1" i="0" smtClean="0">
                          <a:solidFill>
                            <a:srgbClr val="002AC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  <m:r>
                        <a:rPr lang="en-US" sz="1600" i="1" smtClean="0">
                          <a:solidFill>
                            <a:srgbClr val="002AC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⨀</m:t>
                      </m:r>
                    </m:oMath>
                  </m:oMathPara>
                </a14:m>
                <a:endParaRPr lang="en-US" sz="1600" dirty="0">
                  <a:solidFill>
                    <a:srgbClr val="002AC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2388" y="3368437"/>
                <a:ext cx="416781" cy="246221"/>
              </a:xfrm>
              <a:prstGeom prst="rect">
                <a:avLst/>
              </a:prstGeom>
              <a:blipFill rotWithShape="0">
                <a:blip r:embed="rId4"/>
                <a:stretch>
                  <a:fillRect l="-10294" t="-140000" r="-11765" b="-17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8193099" y="5919400"/>
            <a:ext cx="9509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(Wikipedia)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88144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452095"/>
          </a:xfrm>
        </p:spPr>
        <p:txBody>
          <a:bodyPr/>
          <a:lstStyle/>
          <a:p>
            <a:r>
              <a:rPr lang="en-US" dirty="0" smtClean="0"/>
              <a:t>The s-process</a:t>
            </a:r>
            <a:endParaRPr lang="en-US" baseline="30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0" y="1061695"/>
                <a:ext cx="9144000" cy="5179617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1600" dirty="0" smtClean="0"/>
                  <a:t>The slow neutron capture process (s-process) is a series of nuclear reactions responsible for the synthesis of approximately half the atomic nuclei heavier than iron.</a:t>
                </a:r>
              </a:p>
              <a:p>
                <a:pPr marL="0" indent="0">
                  <a:buNone/>
                </a:pPr>
                <a:r>
                  <a:rPr lang="en-US" sz="1600" dirty="0" smtClean="0"/>
                  <a:t>The s-process occurs in the low-neutron flux environment of AGB stars where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sz="1600" b="0" i="0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10</m:t>
                          </m:r>
                        </m:e>
                        <m:sup>
                          <m:r>
                            <a:rPr lang="en-US" sz="1600" b="0" i="0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5</m:t>
                          </m:r>
                        </m:sup>
                      </m:sSup>
                      <m:r>
                        <a:rPr lang="en-US" sz="1600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&lt;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6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ϕ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𝑛</m:t>
                          </m:r>
                        </m:sub>
                      </m:sSub>
                      <m:r>
                        <a:rPr lang="en-US" sz="16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&lt;</m:t>
                      </m:r>
                      <m:sSup>
                        <m:sSupPr>
                          <m:ctrlPr>
                            <a:rPr lang="en-US" sz="16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10</m:t>
                          </m:r>
                        </m:e>
                        <m:sup>
                          <m:r>
                            <a:rPr lang="en-US" sz="16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11</m:t>
                          </m:r>
                        </m:sup>
                      </m:sSup>
                      <m:r>
                        <a:rPr lang="en-US" sz="16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  <m:sSup>
                        <m:sSupPr>
                          <m:ctrlPr>
                            <a:rPr lang="en-US" sz="16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1600" b="0" i="0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cm</m:t>
                          </m:r>
                        </m:e>
                        <m:sup>
                          <m:r>
                            <a:rPr lang="en-US" sz="1600" b="0" i="0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−2</m:t>
                          </m:r>
                        </m:sup>
                      </m:sSup>
                      <m:sSup>
                        <m:sSupPr>
                          <m:ctrlPr>
                            <a:rPr lang="en-US" sz="16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1600" b="0" i="0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s</m:t>
                          </m:r>
                        </m:e>
                        <m:sup>
                          <m:r>
                            <a:rPr lang="en-US" sz="1600" b="0" i="0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sz="1600" b="0" dirty="0" smtClean="0">
                  <a:ea typeface="Cambria Math" charset="0"/>
                  <a:cs typeface="Cambria Math" charset="0"/>
                </a:endParaRPr>
              </a:p>
              <a:p>
                <a:pPr marL="0" indent="0" algn="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charset="0"/>
                        </a:rPr>
                        <m:t>𝑛</m:t>
                      </m:r>
                      <m:r>
                        <a:rPr lang="en-US" sz="1600" b="0" i="1" smtClean="0">
                          <a:latin typeface="Cambria Math" charset="0"/>
                        </a:rPr>
                        <m:t> </m:t>
                      </m:r>
                      <m:r>
                        <a:rPr lang="en-US" sz="1600" b="0" i="1" smtClean="0">
                          <a:latin typeface="Cambria Math" charset="0"/>
                        </a:rPr>
                        <m:t>𝑐𝑎𝑝𝑡𝑢𝑟𝑒</m:t>
                      </m:r>
                      <m:r>
                        <a:rPr lang="en-US" sz="1600" b="0" i="1" smtClean="0">
                          <a:latin typeface="Cambria Math" charset="0"/>
                        </a:rPr>
                        <m:t> </m:t>
                      </m:r>
                      <m:r>
                        <a:rPr lang="en-US" sz="1600" b="0" i="1" smtClean="0">
                          <a:latin typeface="Cambria Math" charset="0"/>
                        </a:rPr>
                        <m:t>𝑟𝑎𝑡𝑒</m:t>
                      </m:r>
                      <m:r>
                        <a:rPr lang="en-US" sz="1600" b="0" i="1" smtClean="0">
                          <a:latin typeface="Cambria Math" charset="0"/>
                        </a:rPr>
                        <m:t> ~</m:t>
                      </m:r>
                      <m:sSup>
                        <m:sSupPr>
                          <m:ctrlPr>
                            <a:rPr lang="en-US" sz="1600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charset="0"/>
                            </a:rPr>
                            <m:t>10</m:t>
                          </m:r>
                        </m:e>
                        <m:sup>
                          <m:r>
                            <a:rPr lang="en-US" sz="1600" b="0" i="1" smtClean="0">
                              <a:latin typeface="Cambria Math" charset="0"/>
                            </a:rPr>
                            <m:t>−4</m:t>
                          </m:r>
                        </m:sup>
                      </m:sSup>
                      <m:r>
                        <a:rPr lang="en-US" sz="1600" b="0" i="1" smtClean="0">
                          <a:latin typeface="Cambria Math" charset="0"/>
                        </a:rPr>
                        <m:t> </m:t>
                      </m:r>
                      <m:sSup>
                        <m:sSupPr>
                          <m:ctrlPr>
                            <a:rPr lang="en-US" sz="1600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1600" b="0" i="0" smtClean="0">
                              <a:latin typeface="Cambria Math" charset="0"/>
                            </a:rPr>
                            <m:t>years</m:t>
                          </m:r>
                        </m:e>
                        <m:sup>
                          <m:r>
                            <a:rPr lang="en-US" sz="1600" b="0" i="0" smtClean="0">
                              <a:latin typeface="Cambria Math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sz="1600" dirty="0" smtClean="0"/>
              </a:p>
              <a:p>
                <a:pPr marL="0" indent="0" algn="r">
                  <a:buNone/>
                </a:pPr>
                <a:endParaRPr lang="en-US" sz="1600" dirty="0"/>
              </a:p>
              <a:p>
                <a:pPr marL="0" indent="0">
                  <a:buNone/>
                </a:pPr>
                <a:endParaRPr lang="en-US" sz="1600" dirty="0" smtClean="0"/>
              </a:p>
              <a:p>
                <a:pPr marL="0" indent="0">
                  <a:buNone/>
                </a:pPr>
                <a:endParaRPr lang="en-US" sz="1600" dirty="0"/>
              </a:p>
              <a:p>
                <a:pPr marL="0" indent="0">
                  <a:buNone/>
                </a:pPr>
                <a:endParaRPr lang="en-US" sz="1600" dirty="0" smtClean="0"/>
              </a:p>
              <a:p>
                <a:pPr marL="0" indent="0">
                  <a:buNone/>
                </a:pPr>
                <a:endParaRPr lang="en-US" sz="1600" dirty="0"/>
              </a:p>
              <a:p>
                <a:pPr marL="0" indent="0">
                  <a:buNone/>
                </a:pPr>
                <a:endParaRPr lang="en-US" sz="1600" dirty="0" smtClean="0"/>
              </a:p>
              <a:p>
                <a:pPr marL="0" indent="0">
                  <a:buNone/>
                </a:pPr>
                <a:endParaRPr lang="en-US" sz="1600" dirty="0" smtClean="0"/>
              </a:p>
              <a:p>
                <a:pPr marL="0" indent="0">
                  <a:buNone/>
                </a:pPr>
                <a:endParaRPr lang="en-US" sz="1600" dirty="0" smtClean="0"/>
              </a:p>
              <a:p>
                <a:pPr marL="0" indent="0">
                  <a:buNone/>
                </a:pPr>
                <a:endParaRPr lang="en-US" sz="1600" dirty="0" smtClean="0"/>
              </a:p>
              <a:p>
                <a:pPr marL="0" indent="0" algn="r">
                  <a:buNone/>
                </a:pPr>
                <a:r>
                  <a:rPr lang="en-US" sz="1200" dirty="0" smtClean="0"/>
                  <a:t>(Wikipedia)</a:t>
                </a:r>
              </a:p>
              <a:p>
                <a:pPr marL="0" indent="0">
                  <a:buNone/>
                </a:pPr>
                <a:endParaRPr lang="en-US" sz="1600" dirty="0" smtClean="0"/>
              </a:p>
              <a:p>
                <a:pPr marL="0" indent="0">
                  <a:buNone/>
                </a:pPr>
                <a:r>
                  <a:rPr lang="en-US" sz="1600" dirty="0" smtClean="0"/>
                  <a:t>The primary sources of neutrons for the s-process are the </a:t>
                </a:r>
                <a:r>
                  <a:rPr lang="en-US" sz="1600" baseline="30000" dirty="0"/>
                  <a:t>13</a:t>
                </a:r>
                <a:r>
                  <a:rPr lang="en-US" sz="1600" dirty="0"/>
                  <a:t>C(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>
                        <a:latin typeface="Cambria Math" charset="0"/>
                        <a:ea typeface="Cambria Math" charset="0"/>
                        <a:cs typeface="Cambria Math" charset="0"/>
                      </a:rPr>
                      <m:t>α</m:t>
                    </m:r>
                  </m:oMath>
                </a14:m>
                <a:r>
                  <a:rPr lang="en-US" sz="1600" dirty="0"/>
                  <a:t>,n</a:t>
                </a:r>
                <a:r>
                  <a:rPr lang="en-US" sz="1600" dirty="0" smtClean="0"/>
                  <a:t>) </a:t>
                </a:r>
                <a:r>
                  <a:rPr lang="en-US" sz="1600" dirty="0"/>
                  <a:t>and </a:t>
                </a:r>
                <a:r>
                  <a:rPr lang="en-US" sz="1600" baseline="30000" dirty="0"/>
                  <a:t>22</a:t>
                </a:r>
                <a:r>
                  <a:rPr lang="en-US" sz="1600" dirty="0"/>
                  <a:t>Ne(⍺,</a:t>
                </a:r>
                <a:r>
                  <a:rPr lang="en-US" sz="1600" dirty="0" smtClean="0"/>
                  <a:t>n) reactions.</a:t>
                </a:r>
                <a:endParaRPr lang="en-US" sz="16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1061695"/>
                <a:ext cx="9144000" cy="5179617"/>
              </a:xfrm>
              <a:blipFill rotWithShape="0">
                <a:blip r:embed="rId3"/>
                <a:stretch>
                  <a:fillRect l="-333" t="-3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/>
          <p:cNvGrpSpPr/>
          <p:nvPr/>
        </p:nvGrpSpPr>
        <p:grpSpPr>
          <a:xfrm>
            <a:off x="0" y="2443601"/>
            <a:ext cx="9144000" cy="2924462"/>
            <a:chOff x="0" y="2315104"/>
            <a:chExt cx="9144000" cy="292446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315104"/>
              <a:ext cx="5737729" cy="2636253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32379" y="2315105"/>
              <a:ext cx="3411621" cy="2636252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3700130" y="3423684"/>
              <a:ext cx="2032249" cy="181588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sz="1400" dirty="0" smtClean="0">
                  <a:solidFill>
                    <a:schemeClr val="tx1"/>
                  </a:solidFill>
                </a:rPr>
                <a:t>           Neutron capture</a:t>
              </a:r>
            </a:p>
            <a:p>
              <a:pPr>
                <a:lnSpc>
                  <a:spcPct val="200000"/>
                </a:lnSpc>
              </a:pPr>
              <a:r>
                <a:rPr lang="en-US" sz="1400" dirty="0" smtClean="0">
                  <a:solidFill>
                    <a:schemeClr val="tx1"/>
                  </a:solidFill>
                </a:rPr>
                <a:t>           β</a:t>
              </a:r>
              <a:r>
                <a:rPr lang="en-US" sz="1400" baseline="30000" dirty="0" smtClean="0">
                  <a:solidFill>
                    <a:schemeClr val="tx1"/>
                  </a:solidFill>
                </a:rPr>
                <a:t>-</a:t>
              </a:r>
              <a:r>
                <a:rPr lang="en-US" sz="1400" dirty="0" smtClean="0">
                  <a:solidFill>
                    <a:schemeClr val="tx1"/>
                  </a:solidFill>
                </a:rPr>
                <a:t> decay</a:t>
              </a:r>
            </a:p>
            <a:p>
              <a:pPr>
                <a:lnSpc>
                  <a:spcPct val="200000"/>
                </a:lnSpc>
              </a:pPr>
              <a:r>
                <a:rPr lang="en-US" sz="1400" dirty="0" smtClean="0">
                  <a:solidFill>
                    <a:schemeClr val="tx1"/>
                  </a:solidFill>
                </a:rPr>
                <a:t>           β</a:t>
              </a:r>
              <a:r>
                <a:rPr lang="en-US" sz="1400" baseline="30000" dirty="0" smtClean="0">
                  <a:solidFill>
                    <a:schemeClr val="tx1"/>
                  </a:solidFill>
                </a:rPr>
                <a:t>+</a:t>
              </a:r>
              <a:r>
                <a:rPr lang="en-US" sz="1400" dirty="0" smtClean="0">
                  <a:solidFill>
                    <a:schemeClr val="tx1"/>
                  </a:solidFill>
                </a:rPr>
                <a:t> decay</a:t>
              </a:r>
            </a:p>
            <a:p>
              <a:pPr>
                <a:lnSpc>
                  <a:spcPct val="200000"/>
                </a:lnSpc>
              </a:pPr>
              <a:r>
                <a:rPr lang="en-US" sz="1400" dirty="0" smtClean="0">
                  <a:solidFill>
                    <a:schemeClr val="tx1"/>
                  </a:solidFill>
                </a:rPr>
                <a:t>           ⍺ decay</a:t>
              </a: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3763926" y="3717383"/>
              <a:ext cx="446567" cy="1454754"/>
              <a:chOff x="3763926" y="3717383"/>
              <a:chExt cx="446567" cy="1454754"/>
            </a:xfrm>
          </p:grpSpPr>
          <p:cxnSp>
            <p:nvCxnSpPr>
              <p:cNvPr id="9" name="Straight Connector 8"/>
              <p:cNvCxnSpPr/>
              <p:nvPr/>
            </p:nvCxnSpPr>
            <p:spPr>
              <a:xfrm>
                <a:off x="3763926" y="3717383"/>
                <a:ext cx="446567" cy="0"/>
              </a:xfrm>
              <a:prstGeom prst="line">
                <a:avLst/>
              </a:prstGeom>
              <a:ln w="28575">
                <a:solidFill>
                  <a:srgbClr val="FF0000"/>
                </a:solidFill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/>
              <p:cNvCxnSpPr/>
              <p:nvPr/>
            </p:nvCxnSpPr>
            <p:spPr>
              <a:xfrm flipH="1" flipV="1">
                <a:off x="3780650" y="3988278"/>
                <a:ext cx="391851" cy="322081"/>
              </a:xfrm>
              <a:prstGeom prst="straightConnector1">
                <a:avLst/>
              </a:prstGeom>
              <a:ln w="28575">
                <a:solidFill>
                  <a:srgbClr val="002AC0"/>
                </a:solidFill>
                <a:prstDash val="sysDot"/>
                <a:tailEnd type="stealth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 flipH="1" flipV="1">
                <a:off x="3763926" y="4409579"/>
                <a:ext cx="391851" cy="322081"/>
              </a:xfrm>
              <a:prstGeom prst="straightConnector1">
                <a:avLst/>
              </a:prstGeom>
              <a:ln w="28575">
                <a:solidFill>
                  <a:srgbClr val="00E292"/>
                </a:solidFill>
                <a:prstDash val="sysDash"/>
                <a:headEnd type="stealth" w="lg" len="med"/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/>
              <p:cNvCxnSpPr/>
              <p:nvPr/>
            </p:nvCxnSpPr>
            <p:spPr>
              <a:xfrm flipH="1">
                <a:off x="3763927" y="4852146"/>
                <a:ext cx="391850" cy="319991"/>
              </a:xfrm>
              <a:prstGeom prst="straightConnector1">
                <a:avLst/>
              </a:prstGeom>
              <a:ln w="28575">
                <a:solidFill>
                  <a:srgbClr val="008F42"/>
                </a:solidFill>
                <a:prstDash val="sysDash"/>
                <a:headEnd type="none" w="lg" len="med"/>
                <a:tailEnd type="stealth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" name="TextBox 6"/>
          <p:cNvSpPr txBox="1"/>
          <p:nvPr/>
        </p:nvSpPr>
        <p:spPr>
          <a:xfrm>
            <a:off x="7122741" y="2166602"/>
            <a:ext cx="20212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(J. </a:t>
            </a:r>
            <a:r>
              <a:rPr lang="en-US" sz="1200" dirty="0" err="1" smtClean="0"/>
              <a:t>Lattimer</a:t>
            </a:r>
            <a:r>
              <a:rPr lang="en-US" sz="1200" dirty="0" smtClean="0"/>
              <a:t>, Lecture, 2010)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93305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455271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baseline="30000" dirty="0"/>
              <a:t>13</a:t>
            </a:r>
            <a:r>
              <a:rPr lang="en-US" dirty="0"/>
              <a:t>C(⍺,</a:t>
            </a:r>
            <a:r>
              <a:rPr lang="en-US" dirty="0" smtClean="0"/>
              <a:t>n)</a:t>
            </a:r>
            <a:r>
              <a:rPr lang="en-US" baseline="30000" dirty="0" smtClean="0"/>
              <a:t>16</a:t>
            </a:r>
            <a:r>
              <a:rPr lang="en-US" dirty="0" smtClean="0"/>
              <a:t>O </a:t>
            </a:r>
            <a:r>
              <a:rPr lang="en-US" dirty="0"/>
              <a:t>Reaction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064871"/>
                <a:ext cx="8229600" cy="5162309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1600" dirty="0" smtClean="0"/>
                  <a:t>The </a:t>
                </a:r>
                <a:r>
                  <a:rPr lang="en-US" sz="1600" baseline="30000" dirty="0" smtClean="0"/>
                  <a:t>13</a:t>
                </a:r>
                <a:r>
                  <a:rPr lang="en-US" sz="1600" dirty="0" smtClean="0"/>
                  <a:t>C(⍺,n) cross section has not yet been measured at energies below 279 </a:t>
                </a:r>
                <a:r>
                  <a:rPr lang="en-US" sz="1600" dirty="0" err="1" smtClean="0"/>
                  <a:t>keV</a:t>
                </a:r>
                <a:r>
                  <a:rPr lang="en-US" sz="1600" dirty="0"/>
                  <a:t>.</a:t>
                </a:r>
              </a:p>
              <a:p>
                <a:endParaRPr lang="en-US" sz="1600" dirty="0" smtClean="0"/>
              </a:p>
              <a:p>
                <a:endParaRPr lang="en-US" sz="1600" dirty="0"/>
              </a:p>
              <a:p>
                <a:endParaRPr lang="en-US" sz="1600" dirty="0" smtClean="0"/>
              </a:p>
              <a:p>
                <a:pPr marL="0" indent="0">
                  <a:buNone/>
                </a:pPr>
                <a:endParaRPr lang="en-US" sz="1600" dirty="0"/>
              </a:p>
              <a:p>
                <a:pPr marL="0" indent="0">
                  <a:buNone/>
                </a:pPr>
                <a:endParaRPr lang="en-US" sz="1600" dirty="0"/>
              </a:p>
              <a:p>
                <a:pPr marL="0" indent="0">
                  <a:buNone/>
                </a:pPr>
                <a:endParaRPr lang="en-US" sz="1600" dirty="0"/>
              </a:p>
              <a:p>
                <a:pPr marL="0" indent="0">
                  <a:buNone/>
                </a:pPr>
                <a:endParaRPr lang="en-US" sz="1600" dirty="0"/>
              </a:p>
              <a:p>
                <a:pPr marL="0" indent="0">
                  <a:buNone/>
                </a:pPr>
                <a:endParaRPr lang="en-US" sz="1600" dirty="0"/>
              </a:p>
              <a:p>
                <a:pPr marL="0" indent="0">
                  <a:buNone/>
                </a:pPr>
                <a:endParaRPr lang="en-US" sz="1600" dirty="0" smtClean="0"/>
              </a:p>
              <a:p>
                <a:pPr marL="0" indent="0">
                  <a:buNone/>
                </a:pPr>
                <a:endParaRPr lang="en-US" sz="1600" dirty="0" smtClean="0"/>
              </a:p>
              <a:p>
                <a:pPr marL="0" indent="0">
                  <a:buNone/>
                </a:pPr>
                <a:endParaRPr lang="en-US" sz="1600" dirty="0"/>
              </a:p>
              <a:p>
                <a:pPr marL="0" indent="0">
                  <a:buNone/>
                </a:pPr>
                <a:endParaRPr lang="en-US" sz="1600" dirty="0" smtClean="0"/>
              </a:p>
              <a:p>
                <a:pPr marL="0" indent="0">
                  <a:buNone/>
                </a:pPr>
                <a:r>
                  <a:rPr lang="en-US" sz="1600" dirty="0">
                    <a:solidFill>
                      <a:schemeClr val="tx1"/>
                    </a:solidFill>
                    <a:cs typeface="Calibri"/>
                  </a:rPr>
                  <a:t>Extrapolation of existing </a:t>
                </a:r>
                <a:r>
                  <a:rPr lang="en-US" sz="1600" baseline="30000" dirty="0">
                    <a:solidFill>
                      <a:schemeClr val="tx1"/>
                    </a:solidFill>
                    <a:cs typeface="Calibri"/>
                  </a:rPr>
                  <a:t>13</a:t>
                </a:r>
                <a:r>
                  <a:rPr lang="en-US" sz="1600" dirty="0">
                    <a:solidFill>
                      <a:schemeClr val="tx1"/>
                    </a:solidFill>
                    <a:cs typeface="Calibri"/>
                  </a:rPr>
                  <a:t>C(α,n) cross-section data </a:t>
                </a:r>
                <a:r>
                  <a:rPr lang="en-US" sz="1600" dirty="0" smtClean="0">
                    <a:solidFill>
                      <a:schemeClr val="tx1"/>
                    </a:solidFill>
                    <a:cs typeface="Calibri"/>
                  </a:rPr>
                  <a:t>is </a:t>
                </a:r>
                <a:r>
                  <a:rPr lang="en-US" sz="1600" dirty="0">
                    <a:solidFill>
                      <a:schemeClr val="tx1"/>
                    </a:solidFill>
                    <a:cs typeface="Calibri"/>
                  </a:rPr>
                  <a:t>complicated by the unknown influence of 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charset="0"/>
                            <a:cs typeface="Calibri"/>
                          </a:rPr>
                        </m:ctrlPr>
                      </m:sSupPr>
                      <m:e>
                        <m:f>
                          <m:fPr>
                            <m:ctrlP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charset="0"/>
                                <a:cs typeface="Calibri"/>
                              </a:rPr>
                            </m:ctrlPr>
                          </m:fPr>
                          <m:num>
                            <m: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charset="0"/>
                                <a:cs typeface="Calibri"/>
                              </a:rPr>
                              <m:t>1</m:t>
                            </m:r>
                          </m:num>
                          <m:den>
                            <m: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charset="0"/>
                                <a:cs typeface="Calibri"/>
                              </a:rPr>
                              <m:t>2</m:t>
                            </m:r>
                          </m:den>
                        </m:f>
                      </m:e>
                      <m:sup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charset="0"/>
                            <a:cs typeface="Calibri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1600" dirty="0">
                    <a:solidFill>
                      <a:schemeClr val="tx1"/>
                    </a:solidFill>
                    <a:cs typeface="Calibri"/>
                  </a:rPr>
                  <a:t> resonance in </a:t>
                </a:r>
                <a:r>
                  <a:rPr lang="en-US" sz="1600" baseline="30000" dirty="0">
                    <a:solidFill>
                      <a:schemeClr val="tx1"/>
                    </a:solidFill>
                    <a:cs typeface="Calibri"/>
                  </a:rPr>
                  <a:t>17</a:t>
                </a:r>
                <a:r>
                  <a:rPr lang="en-US" sz="1600" dirty="0">
                    <a:solidFill>
                      <a:schemeClr val="tx1"/>
                    </a:solidFill>
                    <a:cs typeface="Calibri"/>
                  </a:rPr>
                  <a:t>O near the alpha capture </a:t>
                </a:r>
                <a:r>
                  <a:rPr lang="en-US" sz="1600" dirty="0" smtClean="0">
                    <a:solidFill>
                      <a:schemeClr val="tx1"/>
                    </a:solidFill>
                    <a:cs typeface="Calibri"/>
                  </a:rPr>
                  <a:t>threshold.</a:t>
                </a:r>
              </a:p>
              <a:p>
                <a:pPr marL="0" indent="0">
                  <a:buNone/>
                </a:pPr>
                <a:endParaRPr lang="en-US" sz="1600" dirty="0">
                  <a:solidFill>
                    <a:schemeClr val="tx1"/>
                  </a:solidFill>
                  <a:cs typeface="Calibri"/>
                </a:endParaRPr>
              </a:p>
              <a:p>
                <a:pPr marL="0" indent="0">
                  <a:buNone/>
                </a:pPr>
                <a:r>
                  <a:rPr lang="en-US" sz="1800" b="1" dirty="0" smtClean="0">
                    <a:solidFill>
                      <a:srgbClr val="C00000"/>
                    </a:solidFill>
                    <a:cs typeface="Calibri"/>
                  </a:rPr>
                  <a:t>So why don’t we just measure it?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064871"/>
                <a:ext cx="8229600" cy="5162309"/>
              </a:xfrm>
              <a:blipFill rotWithShape="0">
                <a:blip r:embed="rId3"/>
                <a:stretch>
                  <a:fillRect l="-593" t="-472" b="-16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/>
          <p:cNvGrpSpPr/>
          <p:nvPr/>
        </p:nvGrpSpPr>
        <p:grpSpPr>
          <a:xfrm>
            <a:off x="457201" y="1347948"/>
            <a:ext cx="8229599" cy="3373517"/>
            <a:chOff x="457201" y="1347948"/>
            <a:chExt cx="8229599" cy="3373517"/>
          </a:xfrm>
        </p:grpSpPr>
        <p:grpSp>
          <p:nvGrpSpPr>
            <p:cNvPr id="4" name="Group 3"/>
            <p:cNvGrpSpPr/>
            <p:nvPr/>
          </p:nvGrpSpPr>
          <p:grpSpPr>
            <a:xfrm>
              <a:off x="457201" y="1347948"/>
              <a:ext cx="8229599" cy="3373517"/>
              <a:chOff x="224657" y="1346954"/>
              <a:chExt cx="11600760" cy="4755440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224657" y="1346954"/>
                <a:ext cx="6909496" cy="4755440"/>
                <a:chOff x="-945910" y="17153015"/>
                <a:chExt cx="13151254" cy="9051313"/>
              </a:xfrm>
            </p:grpSpPr>
            <p:pic>
              <p:nvPicPr>
                <p:cNvPr id="17" name="Picture 16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945910" y="17153015"/>
                  <a:ext cx="13151254" cy="9051313"/>
                </a:xfrm>
                <a:prstGeom prst="rect">
                  <a:avLst/>
                </a:prstGeom>
              </p:spPr>
            </p:pic>
            <p:sp>
              <p:nvSpPr>
                <p:cNvPr id="18" name="TextBox 17"/>
                <p:cNvSpPr txBox="1"/>
                <p:nvPr/>
              </p:nvSpPr>
              <p:spPr>
                <a:xfrm>
                  <a:off x="4337858" y="20015137"/>
                  <a:ext cx="2852572" cy="490676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 anchor="ctr">
                  <a:spAutoFit/>
                </a:bodyPr>
                <a:lstStyle/>
                <a:p>
                  <a:r>
                    <a:rPr lang="en-US" sz="1050" dirty="0" smtClean="0">
                      <a:latin typeface="Times" charset="0"/>
                      <a:ea typeface="Times" charset="0"/>
                      <a:cs typeface="Times" charset="0"/>
                    </a:rPr>
                    <a:t>Heil et al. 2008 </a:t>
                  </a:r>
                  <a:endParaRPr lang="en-US" sz="1050" dirty="0">
                    <a:latin typeface="Times" charset="0"/>
                    <a:ea typeface="Times" charset="0"/>
                    <a:cs typeface="Times" charset="0"/>
                  </a:endParaRPr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Content Placeholder 2"/>
                  <p:cNvSpPr txBox="1">
                    <a:spLocks/>
                  </p:cNvSpPr>
                  <p:nvPr/>
                </p:nvSpPr>
                <p:spPr bwMode="auto">
                  <a:xfrm>
                    <a:off x="6939308" y="4179545"/>
                    <a:ext cx="4886109" cy="119904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FAA26D3D-D897-4be2-8F04-BA451C77F1D7}">
                      <ma14:placeholderFlag xmlns:ma14="http://schemas.microsoft.com/office/mac/drawingml/2011/main" val="1"/>
                    </a:ext>
                    <a:ext uri="{909E8E84-426E-40dd-AFC4-6F175D3DCCD1}">
                      <a14:hiddenFill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lvl1pPr marL="342900" indent="-342900" algn="l" rtl="0" eaLnBrk="1" fontAlgn="base" hangingPunct="1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200">
                        <a:solidFill>
                          <a:schemeClr val="tx2"/>
                        </a:solidFill>
                        <a:latin typeface="+mn-lt"/>
                        <a:ea typeface="ヒラギノ角ゴ Pro W3" charset="0"/>
                        <a:cs typeface="Geneva" charset="0"/>
                      </a:defRPr>
                    </a:lvl1pPr>
                    <a:lvl2pPr marL="742950" indent="-285750" algn="l" rtl="0" eaLnBrk="1" fontAlgn="base" hangingPunct="1">
                      <a:spcBef>
                        <a:spcPct val="20000"/>
                      </a:spcBef>
                      <a:spcAft>
                        <a:spcPct val="0"/>
                      </a:spcAft>
                      <a:buChar char="–"/>
                      <a:defRPr>
                        <a:solidFill>
                          <a:schemeClr val="tx2"/>
                        </a:solidFill>
                        <a:latin typeface="+mn-lt"/>
                        <a:ea typeface="Geneva" charset="0"/>
                        <a:cs typeface="Geneva" charset="0"/>
                      </a:defRPr>
                    </a:lvl2pPr>
                    <a:lvl3pPr marL="1143000" indent="-228600" algn="l" rtl="0" eaLnBrk="1" fontAlgn="base" hangingPunct="1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1600">
                        <a:solidFill>
                          <a:schemeClr val="tx2"/>
                        </a:solidFill>
                        <a:latin typeface="+mn-lt"/>
                        <a:ea typeface="Geneva" charset="0"/>
                        <a:cs typeface="Geneva" charset="0"/>
                      </a:defRPr>
                    </a:lvl3pPr>
                    <a:lvl4pPr marL="1600200" indent="-228600" algn="l" rtl="0" eaLnBrk="1" fontAlgn="base" hangingPunct="1">
                      <a:spcBef>
                        <a:spcPct val="20000"/>
                      </a:spcBef>
                      <a:spcAft>
                        <a:spcPct val="0"/>
                      </a:spcAft>
                      <a:buChar char="–"/>
                      <a:defRPr sz="1400">
                        <a:solidFill>
                          <a:schemeClr val="tx2"/>
                        </a:solidFill>
                        <a:latin typeface="+mn-lt"/>
                        <a:ea typeface="Geneva" charset="0"/>
                        <a:cs typeface="Geneva" charset="0"/>
                      </a:defRPr>
                    </a:lvl4pPr>
                    <a:lvl5pPr marL="2057400" indent="-228600" algn="l" rtl="0" eaLnBrk="1" fontAlgn="base" hangingPunct="1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400">
                        <a:solidFill>
                          <a:schemeClr val="tx2"/>
                        </a:solidFill>
                        <a:latin typeface="+mn-lt"/>
                        <a:ea typeface="Geneva" charset="0"/>
                        <a:cs typeface="Geneva" charset="0"/>
                      </a:defRPr>
                    </a:lvl5pPr>
                    <a:lvl6pPr marL="2514600" indent="-228600" algn="l" rtl="0" eaLnBrk="1" fontAlgn="base" hangingPunct="1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400">
                        <a:solidFill>
                          <a:srgbClr val="5F5F5F"/>
                        </a:solidFill>
                        <a:latin typeface="+mn-lt"/>
                      </a:defRPr>
                    </a:lvl6pPr>
                    <a:lvl7pPr marL="2971800" indent="-228600" algn="l" rtl="0" eaLnBrk="1" fontAlgn="base" hangingPunct="1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400">
                        <a:solidFill>
                          <a:srgbClr val="5F5F5F"/>
                        </a:solidFill>
                        <a:latin typeface="+mn-lt"/>
                      </a:defRPr>
                    </a:lvl7pPr>
                    <a:lvl8pPr marL="3429000" indent="-228600" algn="l" rtl="0" eaLnBrk="1" fontAlgn="base" hangingPunct="1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400">
                        <a:solidFill>
                          <a:srgbClr val="5F5F5F"/>
                        </a:solidFill>
                        <a:latin typeface="+mn-lt"/>
                      </a:defRPr>
                    </a:lvl8pPr>
                    <a:lvl9pPr marL="3886200" indent="-228600" algn="l" rtl="0" eaLnBrk="1" fontAlgn="base" hangingPunct="1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400">
                        <a:solidFill>
                          <a:srgbClr val="5F5F5F"/>
                        </a:solidFill>
                        <a:latin typeface="+mn-lt"/>
                      </a:defRPr>
                    </a:lvl9pPr>
                  </a:lstStyle>
                  <a:p>
                    <a:pPr marL="0" indent="0">
                      <a:buFontTx/>
                      <a:buNone/>
                    </a:pPr>
                    <a:r>
                      <a:rPr lang="en-US" sz="1200" kern="0" dirty="0" smtClean="0">
                        <a:solidFill>
                          <a:srgbClr val="CE0026"/>
                        </a:solidFill>
                      </a:rPr>
                      <a:t>S-factors computed from previous measurements of the </a:t>
                    </a:r>
                    <a:r>
                      <a:rPr lang="en-US" sz="1200" baseline="30000" dirty="0">
                        <a:solidFill>
                          <a:srgbClr val="CE0026"/>
                        </a:solidFill>
                      </a:rPr>
                      <a:t>13</a:t>
                    </a:r>
                    <a:r>
                      <a:rPr lang="en-US" sz="1200" dirty="0">
                        <a:solidFill>
                          <a:srgbClr val="CE0026"/>
                        </a:solidFill>
                      </a:rPr>
                      <a:t>C(⍺,n)</a:t>
                    </a:r>
                    <a:r>
                      <a:rPr lang="en-US" sz="1200" kern="0" dirty="0" smtClean="0">
                        <a:solidFill>
                          <a:srgbClr val="CE0026"/>
                        </a:solidFill>
                      </a:rPr>
                      <a:t> cross-section, where </a:t>
                    </a:r>
                    <a14:m>
                      <m:oMath xmlns:m="http://schemas.openxmlformats.org/officeDocument/2006/math">
                        <m:r>
                          <a:rPr lang="en-US" sz="1200" b="0" i="1" kern="0" smtClean="0">
                            <a:solidFill>
                              <a:srgbClr val="CE0026"/>
                            </a:solidFill>
                            <a:latin typeface="Cambria Math" charset="0"/>
                          </a:rPr>
                          <m:t>𝑆</m:t>
                        </m:r>
                        <m:d>
                          <m:dPr>
                            <m:ctrlPr>
                              <a:rPr lang="en-US" sz="1200" b="0" i="1" kern="0" smtClean="0">
                                <a:solidFill>
                                  <a:srgbClr val="CE0026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sz="1200" b="0" i="1" kern="0" smtClean="0">
                                <a:solidFill>
                                  <a:srgbClr val="CE0026"/>
                                </a:solidFill>
                                <a:latin typeface="Cambria Math" charset="0"/>
                              </a:rPr>
                              <m:t>𝐸</m:t>
                            </m:r>
                          </m:e>
                        </m:d>
                        <m:r>
                          <a:rPr lang="en-US" sz="1200" b="0" i="1" kern="0" smtClean="0">
                            <a:solidFill>
                              <a:srgbClr val="CE0026"/>
                            </a:solidFill>
                            <a:latin typeface="Cambria Math" charset="0"/>
                          </a:rPr>
                          <m:t>=</m:t>
                        </m:r>
                        <m:r>
                          <a:rPr lang="en-US" sz="1200" b="0" i="1" kern="0" smtClean="0">
                            <a:solidFill>
                              <a:srgbClr val="CE0026"/>
                            </a:solidFill>
                            <a:latin typeface="Cambria Math" charset="0"/>
                          </a:rPr>
                          <m:t>𝐸</m:t>
                        </m:r>
                        <m:r>
                          <a:rPr lang="en-US" sz="1200" b="0" i="1" kern="0" smtClean="0">
                            <a:solidFill>
                              <a:srgbClr val="CE0026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𝜎</m:t>
                        </m:r>
                        <m:d>
                          <m:dPr>
                            <m:ctrlPr>
                              <a:rPr lang="en-US" sz="1200" b="0" i="1" kern="0" smtClean="0">
                                <a:solidFill>
                                  <a:srgbClr val="CE0026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r>
                              <a:rPr lang="en-US" sz="1200" b="0" i="1" kern="0" smtClean="0">
                                <a:solidFill>
                                  <a:srgbClr val="CE0026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𝐸</m:t>
                            </m:r>
                          </m:e>
                        </m:d>
                        <m:sSup>
                          <m:sSupPr>
                            <m:ctrlPr>
                              <a:rPr lang="en-US" sz="1200" b="0" i="1" kern="0" smtClean="0">
                                <a:solidFill>
                                  <a:srgbClr val="CE0026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a:rPr lang="en-US" sz="1200" b="0" i="1" kern="0" smtClean="0">
                                <a:solidFill>
                                  <a:srgbClr val="CE0026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1200" b="0" i="1" kern="0" smtClean="0">
                                <a:solidFill>
                                  <a:srgbClr val="CE0026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𝜋𝛼</m:t>
                            </m:r>
                            <m:sSub>
                              <m:sSubPr>
                                <m:ctrlPr>
                                  <a:rPr lang="en-US" sz="1200" b="0" i="1" kern="0" smtClean="0">
                                    <a:solidFill>
                                      <a:srgbClr val="CE0026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b="0" i="1" kern="0" smtClean="0">
                                    <a:solidFill>
                                      <a:srgbClr val="CE0026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𝑍</m:t>
                                </m:r>
                              </m:e>
                              <m:sub>
                                <m:r>
                                  <a:rPr lang="en-US" sz="1200" b="0" i="1" kern="0" smtClean="0">
                                    <a:solidFill>
                                      <a:srgbClr val="CE0026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1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1200" b="0" i="1" kern="0" smtClean="0">
                                    <a:solidFill>
                                      <a:srgbClr val="CE0026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b="0" i="1" kern="0" smtClean="0">
                                    <a:solidFill>
                                      <a:srgbClr val="CE0026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𝑍</m:t>
                                </m:r>
                              </m:e>
                              <m:sub>
                                <m:r>
                                  <a:rPr lang="en-US" sz="1200" b="0" i="1" kern="0" smtClean="0">
                                    <a:solidFill>
                                      <a:srgbClr val="CE0026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2</m:t>
                                </m:r>
                              </m:sub>
                            </m:sSub>
                            <m:rad>
                              <m:radPr>
                                <m:degHide m:val="on"/>
                                <m:ctrlPr>
                                  <a:rPr lang="en-US" sz="1200" b="0" i="1" kern="0" smtClean="0">
                                    <a:solidFill>
                                      <a:srgbClr val="CE0026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1200" b="0" i="1" kern="0" smtClean="0">
                                    <a:solidFill>
                                      <a:srgbClr val="CE0026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2</m:t>
                                </m:r>
                                <m:r>
                                  <a:rPr lang="en-US" sz="1200" b="0" i="1" kern="0" smtClean="0">
                                    <a:solidFill>
                                      <a:srgbClr val="CE0026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𝜇</m:t>
                                </m:r>
                                <m:sSup>
                                  <m:sSupPr>
                                    <m:ctrlPr>
                                      <a:rPr lang="en-US" sz="1200" b="0" i="1" kern="0" smtClean="0">
                                        <a:solidFill>
                                          <a:srgbClr val="CE0026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200" b="0" i="1" kern="0" smtClean="0">
                                        <a:solidFill>
                                          <a:srgbClr val="CE0026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𝑐</m:t>
                                    </m:r>
                                  </m:e>
                                  <m:sup>
                                    <m:r>
                                      <a:rPr lang="en-US" sz="1200" b="0" i="1" kern="0" smtClean="0">
                                        <a:solidFill>
                                          <a:srgbClr val="CE0026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1200" b="0" i="1" kern="0" smtClean="0">
                                    <a:solidFill>
                                      <a:srgbClr val="CE0026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/</m:t>
                                </m:r>
                                <m:r>
                                  <a:rPr lang="en-US" sz="1200" b="0" i="1" kern="0" smtClean="0">
                                    <a:solidFill>
                                      <a:srgbClr val="CE0026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𝐸</m:t>
                                </m:r>
                              </m:e>
                            </m:rad>
                          </m:sup>
                        </m:sSup>
                      </m:oMath>
                    </a14:m>
                    <a:r>
                      <a:rPr lang="en-US" sz="1200" kern="0" dirty="0" smtClean="0">
                        <a:solidFill>
                          <a:srgbClr val="CE0026"/>
                        </a:solidFill>
                      </a:rPr>
                      <a:t>.</a:t>
                    </a:r>
                  </a:p>
                  <a:p>
                    <a:pPr marL="0" indent="0">
                      <a:buFontTx/>
                      <a:buNone/>
                    </a:pPr>
                    <a:r>
                      <a:rPr lang="en-US" sz="1200" kern="0" dirty="0" smtClean="0">
                        <a:solidFill>
                          <a:srgbClr val="CE0026"/>
                        </a:solidFill>
                      </a:rPr>
                      <a:t>Modified from </a:t>
                    </a:r>
                    <a:r>
                      <a:rPr lang="en-US" sz="1200" kern="0" dirty="0" err="1" smtClean="0">
                        <a:solidFill>
                          <a:srgbClr val="CE0026"/>
                        </a:solidFill>
                      </a:rPr>
                      <a:t>Heil</a:t>
                    </a:r>
                    <a:r>
                      <a:rPr lang="en-US" sz="1200" kern="0" dirty="0" smtClean="0">
                        <a:solidFill>
                          <a:srgbClr val="CE0026"/>
                        </a:solidFill>
                      </a:rPr>
                      <a:t>, </a:t>
                    </a:r>
                    <a:r>
                      <a:rPr lang="en-US" sz="1200" i="1" kern="0" dirty="0" smtClean="0">
                        <a:solidFill>
                          <a:srgbClr val="CE0026"/>
                        </a:solidFill>
                      </a:rPr>
                      <a:t>et. al.</a:t>
                    </a:r>
                    <a:r>
                      <a:rPr lang="en-US" sz="1200" kern="0" dirty="0" smtClean="0">
                        <a:solidFill>
                          <a:srgbClr val="CE0026"/>
                        </a:solidFill>
                      </a:rPr>
                      <a:t>, (2008).</a:t>
                    </a:r>
                    <a:endParaRPr lang="en-US" sz="1200" kern="0" dirty="0">
                      <a:solidFill>
                        <a:srgbClr val="CE0026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9" name="Content Placeholder 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6939308" y="4179545"/>
                    <a:ext cx="4886109" cy="1199044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 t="-1439" b="-12230"/>
                    </a:stretch>
                  </a:blipFill>
                  <a:ln>
                    <a:noFill/>
                  </a:ln>
                  <a:extLst>
                    <a:ext uri="{FAA26D3D-D897-4be2-8F04-BA451C77F1D7}">
                      <ma14:placeholderFlag xmlns:ma14="http://schemas.microsoft.com/office/mac/drawingml/2011/main" val="1"/>
                    </a:ex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5" name="Rectangle 4"/>
            <p:cNvSpPr/>
            <p:nvPr/>
          </p:nvSpPr>
          <p:spPr>
            <a:xfrm>
              <a:off x="1639303" y="1456662"/>
              <a:ext cx="383248" cy="2806994"/>
            </a:xfrm>
            <a:prstGeom prst="rect">
              <a:avLst/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Gamow Window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551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010818" y="1880100"/>
            <a:ext cx="3688374" cy="3410619"/>
            <a:chOff x="5010818" y="1880100"/>
            <a:chExt cx="3688374" cy="3410619"/>
          </a:xfrm>
        </p:grpSpPr>
        <p:sp>
          <p:nvSpPr>
            <p:cNvPr id="7" name="Block Arc 6"/>
            <p:cNvSpPr/>
            <p:nvPr/>
          </p:nvSpPr>
          <p:spPr>
            <a:xfrm rot="5400000">
              <a:off x="5048546" y="1842372"/>
              <a:ext cx="3410619" cy="3486075"/>
            </a:xfrm>
            <a:prstGeom prst="blockArc">
              <a:avLst>
                <a:gd name="adj1" fmla="val 10800000"/>
                <a:gd name="adj2" fmla="val 16169008"/>
                <a:gd name="adj3" fmla="val 27416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7357730" y="3585409"/>
              <a:ext cx="563526" cy="242312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8135666" y="3585409"/>
              <a:ext cx="563526" cy="242312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488022"/>
          </a:xfrm>
        </p:spPr>
        <p:txBody>
          <a:bodyPr/>
          <a:lstStyle/>
          <a:p>
            <a:r>
              <a:rPr lang="en-US" dirty="0" smtClean="0"/>
              <a:t>Beam Contamination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40204"/>
                <a:ext cx="8229600" cy="4847696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 smtClean="0"/>
                  <a:t>Conventional accelerators separate ion species with an analyzing magnet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𝐹</m:t>
                    </m:r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r>
                      <a:rPr lang="en-US" b="0" i="1" smtClean="0">
                        <a:latin typeface="Cambria Math" charset="0"/>
                      </a:rPr>
                      <m:t>𝑞𝑣𝐵</m:t>
                    </m:r>
                  </m:oMath>
                </a14:m>
                <a:endParaRPr lang="en-US" b="0" i="1" dirty="0" smtClean="0">
                  <a:latin typeface="Cambria Math" charset="0"/>
                </a:endParaRP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𝑅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∝</m:t>
                    </m:r>
                    <m:f>
                      <m:fPr>
                        <m:ctrlPr>
                          <a:rPr lang="mr-IN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𝑚</m:t>
                        </m:r>
                      </m:num>
                      <m:den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𝑞</m:t>
                        </m:r>
                      </m:den>
                    </m:f>
                  </m:oMath>
                </a14:m>
                <a:endParaRPr lang="en-US" dirty="0" smtClean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1600" b="0" i="1" smtClean="0">
                            <a:latin typeface="Cambria Math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600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sz="1600" i="1">
                                <a:latin typeface="Cambria Math" charset="0"/>
                              </a:rPr>
                              <m:t>𝑑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1600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𝛼</m:t>
                            </m:r>
                          </m:sub>
                        </m:sSub>
                      </m:den>
                    </m:f>
                    <m:r>
                      <a:rPr lang="en-US" sz="16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≈</m:t>
                    </m:r>
                    <m:r>
                      <a:rPr lang="en-US" sz="1600" b="0" i="1" smtClean="0">
                        <a:latin typeface="Cambria Math" charset="0"/>
                      </a:rPr>
                      <m:t>1.006</m:t>
                    </m:r>
                  </m:oMath>
                </a14:m>
                <a:endParaRPr lang="en-US" sz="1600" dirty="0" smtClean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16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6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𝑅</m:t>
                            </m:r>
                          </m:e>
                          <m:sub>
                            <m:sSubSup>
                              <m:sSubSupPr>
                                <m:ctrlPr>
                                  <a:rPr lang="en-US" sz="16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16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lang="en-US" sz="16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+</m:t>
                                </m:r>
                              </m:sup>
                            </m:sSubSup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1600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charset="0"/>
                              </a:rPr>
                              <m:t>𝑅</m:t>
                            </m:r>
                          </m:e>
                          <m:sub>
                            <m:sPre>
                              <m:sPrePr>
                                <m:ctrlPr>
                                  <a:rPr lang="mr-IN" sz="1600" i="1">
                                    <a:latin typeface="Cambria Math" charset="0"/>
                                  </a:rPr>
                                </m:ctrlPr>
                              </m:sPrePr>
                              <m:sub/>
                              <m:sup>
                                <m:r>
                                  <a:rPr lang="en-US" sz="1600" i="1">
                                    <a:latin typeface="Cambria Math" charset="0"/>
                                  </a:rPr>
                                  <m:t>4</m:t>
                                </m:r>
                              </m:sup>
                              <m:e>
                                <m:r>
                                  <a:rPr lang="en-US" sz="1600" i="1">
                                    <a:latin typeface="Cambria Math" charset="0"/>
                                  </a:rPr>
                                  <m:t>𝐻</m:t>
                                </m:r>
                                <m:sSup>
                                  <m:sSupPr>
                                    <m:ctrlPr>
                                      <a:rPr lang="en-US" sz="1600" i="1">
                                        <a:latin typeface="Cambria Math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i="1">
                                        <a:latin typeface="Cambria Math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sz="1600" i="1">
                                        <a:latin typeface="Cambria Math" charset="0"/>
                                      </a:rPr>
                                      <m:t>+</m:t>
                                    </m:r>
                                  </m:sup>
                                </m:sSup>
                              </m:e>
                            </m:sPre>
                          </m:sub>
                        </m:sSub>
                      </m:den>
                    </m:f>
                    <m:r>
                      <a:rPr lang="en-US" sz="16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≈1.006</m:t>
                    </m:r>
                  </m:oMath>
                </a14:m>
                <a:r>
                  <a:rPr lang="en-US" sz="1600" dirty="0" smtClean="0"/>
                  <a:t/>
                </a:r>
                <a:br>
                  <a:rPr lang="en-US" sz="1600" dirty="0" smtClean="0"/>
                </a:br>
                <a:endParaRPr lang="en-US" sz="1600" dirty="0" smtClean="0"/>
              </a:p>
              <a:p>
                <a:pPr marL="0" indent="0">
                  <a:buNone/>
                </a:pPr>
                <a:r>
                  <a:rPr lang="en-US" dirty="0" smtClean="0"/>
                  <a:t>One underground experiment, LUNA, estimates their beam contamination at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mr-IN" i="1" smtClean="0">
                            <a:latin typeface="Cambria Math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𝑑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𝛼</m:t>
                            </m:r>
                          </m:sub>
                        </m:sSub>
                      </m:den>
                    </m:f>
                    <m:r>
                      <a:rPr lang="mr-IN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≤</m:t>
                    </m:r>
                    <m:sSup>
                      <m:sSupPr>
                        <m:ctrlPr>
                          <a:rPr lang="mr-IN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−7</m:t>
                        </m:r>
                      </m:sup>
                    </m:sSup>
                  </m:oMath>
                </a14:m>
                <a:r>
                  <a:rPr lang="en-US" sz="1800" dirty="0" smtClean="0"/>
                  <a:t>	</a:t>
                </a:r>
                <a:r>
                  <a:rPr lang="en-US" sz="1200" dirty="0" smtClean="0"/>
                  <a:t>(</a:t>
                </a:r>
                <a:r>
                  <a:rPr lang="en-US" sz="1200" dirty="0" err="1" smtClean="0"/>
                  <a:t>Gy</a:t>
                </a:r>
                <a:r>
                  <a:rPr lang="en-US" sz="1200" dirty="0" smtClean="0"/>
                  <a:t>. </a:t>
                </a:r>
                <a:r>
                  <a:rPr lang="en-US" sz="1200" dirty="0" err="1" smtClean="0"/>
                  <a:t>Gyürky</a:t>
                </a:r>
                <a:r>
                  <a:rPr lang="en-US" sz="1200" dirty="0" smtClean="0"/>
                  <a:t>, </a:t>
                </a:r>
                <a:r>
                  <a:rPr lang="en-US" sz="1200" dirty="0"/>
                  <a:t>et. al</a:t>
                </a:r>
                <a:r>
                  <a:rPr lang="en-US" sz="1200" dirty="0" smtClean="0"/>
                  <a:t>., 2007)</a:t>
                </a:r>
                <a:endParaRPr lang="en-US" sz="1200" dirty="0" smtClean="0">
                  <a:ea typeface="Cambria Math" charset="0"/>
                  <a:cs typeface="Cambria Math" charset="0"/>
                </a:endParaRPr>
              </a:p>
              <a:p>
                <a:pPr marL="0" indent="0">
                  <a:buNone/>
                </a:pPr>
                <a:r>
                  <a:rPr lang="en-US" sz="2400" b="1" dirty="0" smtClean="0">
                    <a:solidFill>
                      <a:srgbClr val="C00000"/>
                    </a:solidFill>
                  </a:rPr>
                  <a:t>BUT</a:t>
                </a:r>
                <a:r>
                  <a:rPr lang="mr-IN" sz="2400" b="1" dirty="0" smtClean="0">
                    <a:solidFill>
                      <a:srgbClr val="C00000"/>
                    </a:solidFill>
                  </a:rPr>
                  <a:t>…</a:t>
                </a:r>
                <a:endParaRPr lang="en-US" sz="2400" b="1" dirty="0" smtClean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40204"/>
                <a:ext cx="8229600" cy="4847696"/>
              </a:xfrm>
              <a:blipFill rotWithShape="0">
                <a:blip r:embed="rId2"/>
                <a:stretch>
                  <a:fillRect l="-1111" t="-628" b="-3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Connector 9"/>
          <p:cNvCxnSpPr/>
          <p:nvPr/>
        </p:nvCxnSpPr>
        <p:spPr>
          <a:xfrm>
            <a:off x="3206322" y="2318919"/>
            <a:ext cx="354753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Arc 12"/>
          <p:cNvSpPr/>
          <p:nvPr/>
        </p:nvSpPr>
        <p:spPr>
          <a:xfrm rot="16200000" flipV="1">
            <a:off x="5301788" y="1770277"/>
            <a:ext cx="2523068" cy="3630263"/>
          </a:xfrm>
          <a:prstGeom prst="arc">
            <a:avLst>
              <a:gd name="adj1" fmla="val 16184841"/>
              <a:gd name="adj2" fmla="val 20918430"/>
            </a:avLst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5418667" y="2323877"/>
            <a:ext cx="2609422" cy="2523065"/>
            <a:chOff x="5418667" y="2934425"/>
            <a:chExt cx="2609422" cy="2523065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8028089" y="4195957"/>
              <a:ext cx="0" cy="773976"/>
            </a:xfrm>
            <a:prstGeom prst="line">
              <a:avLst/>
            </a:prstGeom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Arc 11"/>
            <p:cNvSpPr/>
            <p:nvPr/>
          </p:nvSpPr>
          <p:spPr>
            <a:xfrm rot="16200000" flipV="1">
              <a:off x="5458884" y="2894208"/>
              <a:ext cx="2523065" cy="2603500"/>
            </a:xfrm>
            <a:prstGeom prst="arc">
              <a:avLst>
                <a:gd name="adj1" fmla="val 16200000"/>
                <a:gd name="adj2" fmla="val 21523725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Arc 13"/>
          <p:cNvSpPr/>
          <p:nvPr/>
        </p:nvSpPr>
        <p:spPr>
          <a:xfrm rot="16200000" flipV="1">
            <a:off x="5513015" y="2531175"/>
            <a:ext cx="2382645" cy="1946778"/>
          </a:xfrm>
          <a:prstGeom prst="arc">
            <a:avLst>
              <a:gd name="adj1" fmla="val 15963643"/>
              <a:gd name="adj2" fmla="val 21523725"/>
            </a:avLst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7193528" y="2484798"/>
                <a:ext cx="88767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1" i="0" smtClean="0">
                          <a:latin typeface="Cambria Math" charset="0"/>
                        </a:rPr>
                        <m:t>𝐁</m:t>
                      </m:r>
                      <m:r>
                        <a:rPr lang="en-US" sz="1600" b="1" i="0" smtClean="0">
                          <a:latin typeface="Cambria Math" charset="0"/>
                        </a:rPr>
                        <m:t>=</m:t>
                      </m:r>
                      <m:r>
                        <a:rPr lang="en-US" sz="1600" b="0" i="1" smtClean="0">
                          <a:latin typeface="Cambria Math" charset="0"/>
                        </a:rPr>
                        <m:t>𝐵</m:t>
                      </m:r>
                      <m:acc>
                        <m:accPr>
                          <m:chr m:val="̂"/>
                          <m:ctrlPr>
                            <a:rPr lang="en-US" sz="1600" b="0" i="1" smtClean="0"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en-US" sz="1600" b="1" i="0" smtClean="0">
                              <a:latin typeface="Cambria Math" charset="0"/>
                            </a:rPr>
                            <m:t>𝐳</m:t>
                          </m:r>
                        </m:e>
                      </m:acc>
                    </m:oMath>
                  </m:oMathPara>
                </a14:m>
                <a:endParaRPr lang="en-US" sz="1600" b="1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3528" y="2484798"/>
                <a:ext cx="887679" cy="338554"/>
              </a:xfrm>
              <a:prstGeom prst="rect">
                <a:avLst/>
              </a:prstGeom>
              <a:blipFill rotWithShape="0">
                <a:blip r:embed="rId3"/>
                <a:stretch>
                  <a:fillRect r="-212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03037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repeatCount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repeatCount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432122"/>
          </a:xfrm>
        </p:spPr>
        <p:txBody>
          <a:bodyPr/>
          <a:lstStyle/>
          <a:p>
            <a:r>
              <a:rPr lang="en-US" dirty="0" smtClean="0"/>
              <a:t>Beam Contamination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5452533"/>
                <a:ext cx="8229600" cy="790562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1600" dirty="0" smtClean="0"/>
                  <a:t>At low energies,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mr-IN" sz="1600" i="1" smtClean="0">
                            <a:latin typeface="Cambria Math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60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160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charset="0"/>
                              </a:rPr>
                              <m:t>𝑑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160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160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160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𝛼</m:t>
                            </m:r>
                          </m:sub>
                        </m:sSub>
                      </m:den>
                    </m:f>
                    <m:r>
                      <a:rPr lang="en-US" sz="1600" b="0" i="1" smtClean="0">
                        <a:latin typeface="Cambria Math" charset="0"/>
                      </a:rPr>
                      <m:t>~</m:t>
                    </m:r>
                    <m:sSup>
                      <m:sSupPr>
                        <m:ctrlPr>
                          <a:rPr lang="en-US" sz="1600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charset="0"/>
                          </a:rPr>
                          <m:t>10</m:t>
                        </m:r>
                      </m:e>
                      <m:sup>
                        <m:r>
                          <a:rPr lang="en-US" sz="1600" b="0" i="1" smtClean="0">
                            <a:latin typeface="Cambria Math" charset="0"/>
                          </a:rPr>
                          <m:t>6</m:t>
                        </m:r>
                      </m:sup>
                    </m:sSup>
                  </m:oMath>
                </a14:m>
                <a:endParaRPr lang="en-US" sz="1600" b="0" dirty="0" smtClean="0"/>
              </a:p>
              <a:p>
                <a:pPr marL="0" indent="0">
                  <a:buNone/>
                </a:pPr>
                <a:r>
                  <a:rPr lang="en-US" sz="1600" b="1" dirty="0" smtClean="0">
                    <a:solidFill>
                      <a:srgbClr val="C00000"/>
                    </a:solidFill>
                  </a:rPr>
                  <a:t>We need to measure the </a:t>
                </a:r>
                <a:r>
                  <a:rPr lang="en-US" sz="1600" b="1" baseline="30000" dirty="0" smtClean="0">
                    <a:solidFill>
                      <a:srgbClr val="C00000"/>
                    </a:solidFill>
                  </a:rPr>
                  <a:t>13</a:t>
                </a:r>
                <a:r>
                  <a:rPr lang="en-US" sz="1600" b="1" dirty="0" smtClean="0">
                    <a:solidFill>
                      <a:srgbClr val="C00000"/>
                    </a:solidFill>
                  </a:rPr>
                  <a:t>C(</a:t>
                </a:r>
                <a:r>
                  <a:rPr lang="en-US" sz="1600" b="1" dirty="0" err="1" smtClean="0">
                    <a:solidFill>
                      <a:srgbClr val="C00000"/>
                    </a:solidFill>
                  </a:rPr>
                  <a:t>d,n</a:t>
                </a:r>
                <a:r>
                  <a:rPr lang="en-US" sz="1600" b="1" dirty="0" smtClean="0">
                    <a:solidFill>
                      <a:srgbClr val="C00000"/>
                    </a:solidFill>
                  </a:rPr>
                  <a:t>) cross section at low energies.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5452533"/>
                <a:ext cx="8229600" cy="790562"/>
              </a:xfrm>
              <a:blipFill rotWithShape="0">
                <a:blip r:embed="rId2"/>
                <a:stretch>
                  <a:fillRect l="-370" b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2" t="5231" r="7946"/>
          <a:stretch/>
        </p:blipFill>
        <p:spPr>
          <a:xfrm>
            <a:off x="516343" y="1032872"/>
            <a:ext cx="8111313" cy="441966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623212" y="1144322"/>
            <a:ext cx="715794" cy="3782377"/>
          </a:xfrm>
          <a:prstGeom prst="rect">
            <a:avLst/>
          </a:prstGeom>
          <a:solidFill>
            <a:schemeClr val="accent1">
              <a:alpha val="5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2"/>
                </a:solidFill>
              </a:rPr>
              <a:t>r</a:t>
            </a:r>
            <a:r>
              <a:rPr lang="en-US" sz="1200" dirty="0" smtClean="0">
                <a:solidFill>
                  <a:schemeClr val="tx2"/>
                </a:solidFill>
              </a:rPr>
              <a:t>ange of current study</a:t>
            </a:r>
            <a:endParaRPr lang="en-US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473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508000"/>
          </a:xfrm>
        </p:spPr>
        <p:txBody>
          <a:bodyPr/>
          <a:lstStyle/>
          <a:p>
            <a:r>
              <a:rPr lang="en-US" dirty="0" err="1" smtClean="0"/>
              <a:t>Multicharged</a:t>
            </a:r>
            <a:r>
              <a:rPr lang="en-US" dirty="0" smtClean="0"/>
              <a:t> Ion Research Facility (MIRF)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22190" y="5962843"/>
            <a:ext cx="3997047" cy="256059"/>
          </a:xfrm>
        </p:spPr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(</a:t>
            </a:r>
            <a:r>
              <a:rPr lang="en-US" sz="1200" dirty="0" err="1" smtClean="0"/>
              <a:t>phy.ornl.gov</a:t>
            </a:r>
            <a:r>
              <a:rPr lang="en-US" sz="1200" dirty="0" smtClean="0"/>
              <a:t>)</a:t>
            </a:r>
            <a:endParaRPr lang="en-US" sz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4130" y="1116011"/>
            <a:ext cx="6315740" cy="484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9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MIRF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662" y="3647657"/>
            <a:ext cx="6876676" cy="23456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2517" y="1524000"/>
            <a:ext cx="8224283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The experiment was performed at ORNL’s </a:t>
            </a:r>
            <a:r>
              <a:rPr lang="en-US" sz="2200" dirty="0" err="1" smtClean="0"/>
              <a:t>Multicharged</a:t>
            </a:r>
            <a:r>
              <a:rPr lang="en-US" sz="2200" dirty="0" smtClean="0"/>
              <a:t> Ion Facility, using a platform ECR ion source.</a:t>
            </a:r>
          </a:p>
          <a:p>
            <a:endParaRPr lang="en-US" sz="2200" dirty="0"/>
          </a:p>
          <a:p>
            <a:r>
              <a:rPr lang="en-US" sz="2200" dirty="0" smtClean="0"/>
              <a:t>The ECR source is mounted on a platform with a maximum accelerating voltage of 250 kV.</a:t>
            </a:r>
            <a:endParaRPr lang="en-US" sz="22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013291" y="5993264"/>
            <a:ext cx="3997047" cy="25605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2"/>
                </a:solidFill>
                <a:latin typeface="+mn-lt"/>
                <a:ea typeface="ヒラギノ角ゴ Pro W3" charset="0"/>
                <a:cs typeface="Geneva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Geneva" charset="0"/>
                <a:cs typeface="Geneva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2"/>
                </a:solidFill>
                <a:latin typeface="+mn-lt"/>
                <a:ea typeface="Geneva" charset="0"/>
                <a:cs typeface="Geneva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2"/>
                </a:solidFill>
                <a:latin typeface="+mn-lt"/>
                <a:ea typeface="Geneva" charset="0"/>
                <a:cs typeface="Geneva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  <a:ea typeface="Geneva" charset="0"/>
                <a:cs typeface="Geneva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F5F5F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F5F5F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F5F5F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F5F5F"/>
                </a:solidFill>
                <a:latin typeface="+mn-lt"/>
              </a:defRPr>
            </a:lvl9pPr>
          </a:lstStyle>
          <a:p>
            <a:pPr marL="0" indent="0" algn="r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200" kern="0" dirty="0" smtClean="0"/>
              <a:t>From R. Toomey, Master’s Thesis (2017)</a:t>
            </a:r>
            <a:endParaRPr lang="en-US" sz="1200" kern="0" dirty="0"/>
          </a:p>
        </p:txBody>
      </p:sp>
    </p:spTree>
    <p:extLst>
      <p:ext uri="{BB962C8B-B14F-4D97-AF65-F5344CB8AC3E}">
        <p14:creationId xmlns:p14="http://schemas.microsoft.com/office/powerpoint/2010/main" val="1366700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661995"/>
          </a:xfrm>
        </p:spPr>
        <p:txBody>
          <a:bodyPr/>
          <a:lstStyle/>
          <a:p>
            <a:r>
              <a:rPr lang="en-US" dirty="0" smtClean="0"/>
              <a:t>Target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83586"/>
            <a:ext cx="5622878" cy="4774314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30000" dirty="0"/>
              <a:t>1</a:t>
            </a:r>
            <a:r>
              <a:rPr lang="en-US" baseline="30000" dirty="0" smtClean="0"/>
              <a:t>3</a:t>
            </a:r>
            <a:r>
              <a:rPr lang="en-US" dirty="0" smtClean="0"/>
              <a:t>C targets were created by implanting gold-plated copper disks with </a:t>
            </a:r>
            <a:r>
              <a:rPr lang="en-US" baseline="30000" dirty="0" smtClean="0"/>
              <a:t>13</a:t>
            </a:r>
            <a:r>
              <a:rPr lang="en-US" dirty="0" smtClean="0"/>
              <a:t>C at MIRF’s Caprice ECR ion source</a:t>
            </a:r>
            <a:r>
              <a:rPr lang="en-US" baseline="30000" dirty="0" smtClean="0"/>
              <a:t>.</a:t>
            </a:r>
            <a:endParaRPr lang="en-US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When placed in the beamline, water is continuously pumped behind the target to provide cooling and prevent the target from melting.</a:t>
            </a:r>
          </a:p>
        </p:txBody>
      </p:sp>
      <p:pic>
        <p:nvPicPr>
          <p:cNvPr id="4" name="Picture 3" descr="A picture containing indoor, floor, thing&#10;&#10;Description generated with very high confidence">
            <a:extLst>
              <a:ext uri="{FF2B5EF4-FFF2-40B4-BE49-F238E27FC236}">
                <a16:creationId xmlns="" xmlns:a16="http://schemas.microsoft.com/office/drawing/2014/main" id="{B708F64B-0782-406C-A28A-D14175B854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02" r="22631" b="21505"/>
          <a:stretch/>
        </p:blipFill>
        <p:spPr>
          <a:xfrm>
            <a:off x="5622878" y="621591"/>
            <a:ext cx="3521121" cy="35433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5" t="31841" r="5000" b="42687"/>
          <a:stretch/>
        </p:blipFill>
        <p:spPr>
          <a:xfrm>
            <a:off x="2946720" y="4417349"/>
            <a:ext cx="5740080" cy="17469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b="50050"/>
          <a:stretch/>
        </p:blipFill>
        <p:spPr>
          <a:xfrm>
            <a:off x="457200" y="4405358"/>
            <a:ext cx="1973906" cy="10920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5471469"/>
            <a:ext cx="19775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From R. Toomey, Master’s</a:t>
            </a:r>
          </a:p>
          <a:p>
            <a:r>
              <a:rPr lang="en-US" sz="1200" dirty="0" smtClean="0"/>
              <a:t>Thesis (2017).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32445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932" y="609600"/>
            <a:ext cx="8161868" cy="808038"/>
          </a:xfrm>
        </p:spPr>
        <p:txBody>
          <a:bodyPr/>
          <a:lstStyle/>
          <a:p>
            <a:r>
              <a:rPr lang="en-US" dirty="0" smtClean="0"/>
              <a:t>Detectors – Gamma Rays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24932" y="1733107"/>
                <a:ext cx="3448977" cy="4324793"/>
              </a:xfrm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smtClean="0"/>
                  <a:t>An array of 16 </a:t>
                </a:r>
                <a:r>
                  <a:rPr lang="en-US" dirty="0" err="1" smtClean="0"/>
                  <a:t>NaI</a:t>
                </a:r>
                <a:r>
                  <a:rPr lang="en-US" dirty="0" smtClean="0"/>
                  <a:t>(Tl) scintillators was constructed around the target at MIRF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dirty="0"/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𝜀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𝐺𝑒𝑜𝑚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≈97%</m:t>
                      </m:r>
                    </m:oMath>
                  </m:oMathPara>
                </a14:m>
                <a:endParaRPr lang="en-US" dirty="0" smtClean="0"/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dirty="0"/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A</a:t>
                </a:r>
                <a:r>
                  <a:rPr lang="en-US" dirty="0" smtClean="0"/>
                  <a:t>ctive shielding has proven to be crucial for reducing background</a:t>
                </a:r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24932" y="1733107"/>
                <a:ext cx="3448977" cy="4324793"/>
              </a:xfrm>
              <a:blipFill rotWithShape="0">
                <a:blip r:embed="rId2"/>
                <a:stretch>
                  <a:fillRect l="-2297" t="-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3973910" y="1407529"/>
            <a:ext cx="5170089" cy="4650372"/>
            <a:chOff x="18230206" y="12796734"/>
            <a:chExt cx="6212170" cy="564132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3" t="11904" r="24107" b="21428"/>
            <a:stretch/>
          </p:blipFill>
          <p:spPr>
            <a:xfrm>
              <a:off x="18230206" y="12796734"/>
              <a:ext cx="6212170" cy="5641322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2504734" y="13530293"/>
              <a:ext cx="358642" cy="4106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1326053" y="13538522"/>
              <a:ext cx="358642" cy="4106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0115087" y="13532686"/>
              <a:ext cx="358642" cy="4106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2933865" y="14052368"/>
              <a:ext cx="358642" cy="4106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9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1476816" y="14094368"/>
              <a:ext cx="495393" cy="4106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10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0023686" y="14087800"/>
              <a:ext cx="481834" cy="4106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11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2545196" y="14886531"/>
              <a:ext cx="358642" cy="4106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4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0118894" y="14888690"/>
              <a:ext cx="358642" cy="4106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5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2860001" y="15584118"/>
              <a:ext cx="495393" cy="4106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12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0077654" y="15647632"/>
              <a:ext cx="495393" cy="4106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13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2542255" y="16100294"/>
              <a:ext cx="358642" cy="4106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6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1363684" y="16100294"/>
              <a:ext cx="358642" cy="4106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0184951" y="16150483"/>
              <a:ext cx="358642" cy="4106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8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2893776" y="17034351"/>
              <a:ext cx="495393" cy="4106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14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1499799" y="17081573"/>
              <a:ext cx="495393" cy="4106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15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0077654" y="17142310"/>
              <a:ext cx="495393" cy="4106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16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9674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U_template_SHIELD_RBHS">
  <a:themeElements>
    <a:clrScheme name="RU_Template_Verdana_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RU_Template_Verdana_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U_Template_Verdana_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_Template_Verdana_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_Template_Verdana_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_Template_Verdana_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_Template_Verdana_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_Template_Verdana_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_Template_Verdana_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_Template_Verdana_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_Template_Verdana_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_Template_Verdana_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_Template_Verdana_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_Template_Verdana_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RU_template_SHIELD_ST</Template>
  <TotalTime>7711</TotalTime>
  <Words>866</Words>
  <Application>Microsoft Macintosh PowerPoint</Application>
  <PresentationFormat>On-screen Show (4:3)</PresentationFormat>
  <Paragraphs>166</Paragraphs>
  <Slides>19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Calibri</vt:lpstr>
      <vt:lpstr>Cambria Math</vt:lpstr>
      <vt:lpstr>Geneva</vt:lpstr>
      <vt:lpstr>Mangal</vt:lpstr>
      <vt:lpstr>Times</vt:lpstr>
      <vt:lpstr>ヒラギノ角ゴ Pro W3</vt:lpstr>
      <vt:lpstr>Arial</vt:lpstr>
      <vt:lpstr>RU_template_SHIELD_RBHS</vt:lpstr>
      <vt:lpstr>Astrophysics Unearthed Measuring the Beam-Induced 13C(d,n) Background in Underground Nuclear Astrophysics Experiments</vt:lpstr>
      <vt:lpstr>The s-process</vt:lpstr>
      <vt:lpstr>The 13C(⍺,n)16O Reaction</vt:lpstr>
      <vt:lpstr>Beam Contamination</vt:lpstr>
      <vt:lpstr>Beam Contamination</vt:lpstr>
      <vt:lpstr>Multicharged Ion Research Facility (MIRF)</vt:lpstr>
      <vt:lpstr>MIRF</vt:lpstr>
      <vt:lpstr>Target</vt:lpstr>
      <vt:lpstr>Detectors – Gamma Rays</vt:lpstr>
      <vt:lpstr>Detectors – Gamma Rays</vt:lpstr>
      <vt:lpstr>Detectors – Neutrons</vt:lpstr>
      <vt:lpstr>Detectors - Neutrons</vt:lpstr>
      <vt:lpstr>Preliminary Results</vt:lpstr>
      <vt:lpstr>Preliminary Results</vt:lpstr>
      <vt:lpstr>Preliminary Results</vt:lpstr>
      <vt:lpstr>Conclusions</vt:lpstr>
      <vt:lpstr>Acknowledgements</vt:lpstr>
      <vt:lpstr>Conclusions</vt:lpstr>
      <vt:lpstr>MIRF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Chad Ummel</dc:creator>
  <cp:lastModifiedBy>Chad Ummel</cp:lastModifiedBy>
  <cp:revision>103</cp:revision>
  <cp:lastPrinted>2017-06-08T13:48:00Z</cp:lastPrinted>
  <dcterms:created xsi:type="dcterms:W3CDTF">2017-06-05T14:45:11Z</dcterms:created>
  <dcterms:modified xsi:type="dcterms:W3CDTF">2017-07-28T18:05:27Z</dcterms:modified>
</cp:coreProperties>
</file>